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325" r:id="rId3"/>
    <p:sldId id="257" r:id="rId4"/>
    <p:sldId id="268" r:id="rId5"/>
    <p:sldId id="259" r:id="rId6"/>
    <p:sldId id="266" r:id="rId7"/>
    <p:sldId id="304" r:id="rId8"/>
    <p:sldId id="302" r:id="rId9"/>
    <p:sldId id="305" r:id="rId10"/>
    <p:sldId id="267" r:id="rId11"/>
    <p:sldId id="269" r:id="rId12"/>
    <p:sldId id="274" r:id="rId13"/>
    <p:sldId id="272" r:id="rId14"/>
    <p:sldId id="292" r:id="rId15"/>
    <p:sldId id="286" r:id="rId16"/>
    <p:sldId id="293" r:id="rId17"/>
    <p:sldId id="299" r:id="rId18"/>
    <p:sldId id="294" r:id="rId19"/>
    <p:sldId id="288" r:id="rId20"/>
    <p:sldId id="289" r:id="rId21"/>
    <p:sldId id="298" r:id="rId22"/>
    <p:sldId id="275" r:id="rId23"/>
    <p:sldId id="276" r:id="rId24"/>
    <p:sldId id="301" r:id="rId25"/>
    <p:sldId id="297" r:id="rId26"/>
    <p:sldId id="300" r:id="rId27"/>
    <p:sldId id="311" r:id="rId28"/>
    <p:sldId id="308" r:id="rId29"/>
    <p:sldId id="309" r:id="rId30"/>
    <p:sldId id="310" r:id="rId31"/>
    <p:sldId id="303" r:id="rId32"/>
    <p:sldId id="324" r:id="rId33"/>
    <p:sldId id="321" r:id="rId34"/>
    <p:sldId id="322" r:id="rId35"/>
    <p:sldId id="323" r:id="rId36"/>
    <p:sldId id="318" r:id="rId37"/>
    <p:sldId id="312" r:id="rId38"/>
    <p:sldId id="317"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97336-C89D-D245-BA96-9C3F89B5E8EC}" type="datetimeFigureOut">
              <a:rPr lang="en-US" smtClean="0"/>
              <a:t>9/17/12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9FB62E-BB6D-D049-A9E3-480828BDA3EE}" type="slidenum">
              <a:rPr lang="en-US" smtClean="0"/>
              <a:t>‹#›</a:t>
            </a:fld>
            <a:endParaRPr lang="en-US"/>
          </a:p>
        </p:txBody>
      </p:sp>
    </p:spTree>
    <p:extLst>
      <p:ext uri="{BB962C8B-B14F-4D97-AF65-F5344CB8AC3E}">
        <p14:creationId xmlns:p14="http://schemas.microsoft.com/office/powerpoint/2010/main" val="36429588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Focus_(optics)" TargetMode="External"/><Relationship Id="rId4" Type="http://schemas.openxmlformats.org/officeDocument/2006/relationships/hyperlink" Target="http://en.wikipedia.org/wiki/Fresnel_lens%23cite_note-12"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Fresnel instruments allow the lamp to be moved relative to the lens' </a:t>
            </a:r>
            <a:r>
              <a:rPr lang="en-US" dirty="0" smtClean="0">
                <a:hlinkClick r:id="rId3" tooltip="Focus (optics)"/>
              </a:rPr>
              <a:t>focal point</a:t>
            </a:r>
            <a:r>
              <a:rPr lang="en-US" dirty="0" smtClean="0"/>
              <a:t>, to increase or decrease the size of the light beam. As a result, they are very flexible, and can often produce a beam as narrow as 7° or as wide as 70°.</a:t>
            </a:r>
            <a:r>
              <a:rPr lang="en-US" baseline="30000" dirty="0" smtClean="0">
                <a:hlinkClick r:id="rId4"/>
              </a:rPr>
              <a:t>[13]</a:t>
            </a:r>
            <a:r>
              <a:rPr lang="en-US" dirty="0" smtClean="0"/>
              <a:t> The Fresnel lens produces a very soft-edged beam, so is often used as a wash light. A holder in front of the lens can hold a colored plastic film (</a:t>
            </a:r>
            <a:r>
              <a:rPr lang="en-US" i="1" dirty="0" smtClean="0"/>
              <a:t>gel</a:t>
            </a:r>
            <a:r>
              <a:rPr lang="en-US" dirty="0" smtClean="0"/>
              <a:t>) to tint the light or wire screens or frosted plastic to diffuse it. The Fresnel lens is useful in the making of motion pictures not only because of its ability to focus the beam brighter than a typical lens, but also because the light is a relatively consistent intensity across the entire width of the beam of light.</a:t>
            </a:r>
            <a:endParaRPr lang="en-US" dirty="0"/>
          </a:p>
        </p:txBody>
      </p:sp>
      <p:sp>
        <p:nvSpPr>
          <p:cNvPr id="4" name="Slide Number Placeholder 3"/>
          <p:cNvSpPr>
            <a:spLocks noGrp="1"/>
          </p:cNvSpPr>
          <p:nvPr>
            <p:ph type="sldNum" sz="quarter" idx="10"/>
          </p:nvPr>
        </p:nvSpPr>
        <p:spPr/>
        <p:txBody>
          <a:bodyPr/>
          <a:lstStyle/>
          <a:p>
            <a:fld id="{539FB62E-BB6D-D049-A9E3-480828BDA3EE}" type="slidenum">
              <a:rPr lang="en-US" smtClean="0"/>
              <a:t>16</a:t>
            </a:fld>
            <a:endParaRPr lang="en-US"/>
          </a:p>
        </p:txBody>
      </p:sp>
    </p:spTree>
    <p:extLst>
      <p:ext uri="{BB962C8B-B14F-4D97-AF65-F5344CB8AC3E}">
        <p14:creationId xmlns:p14="http://schemas.microsoft.com/office/powerpoint/2010/main" val="203660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 kern="1200" dirty="0" smtClean="0">
                <a:solidFill>
                  <a:schemeClr val="tx1"/>
                </a:solidFill>
                <a:latin typeface="Arial" charset="0"/>
                <a:ea typeface="+mn-ea"/>
                <a:cs typeface="+mn-cs"/>
              </a:rPr>
              <a:t/>
            </a:r>
            <a:br>
              <a:rPr lang="en-US" sz="4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Cinematographers typically combine the techniques of additive and subtractive lighting in order to control and manipulate a scene</a:t>
            </a:r>
            <a:r>
              <a:rPr lang="ja-JP" altLang="en-US" sz="1200" kern="1200" dirty="0" smtClean="0">
                <a:solidFill>
                  <a:schemeClr val="tx1"/>
                </a:solidFill>
                <a:latin typeface="Arial"/>
                <a:ea typeface="+mn-ea"/>
                <a:cs typeface="+mn-cs"/>
              </a:rPr>
              <a:t>’</a:t>
            </a:r>
            <a:r>
              <a:rPr lang="en-US" sz="1200" kern="1200" dirty="0" smtClean="0">
                <a:solidFill>
                  <a:schemeClr val="tx1"/>
                </a:solidFill>
                <a:latin typeface="Arial" charset="0"/>
                <a:ea typeface="+mn-ea"/>
                <a:cs typeface="+mn-cs"/>
              </a:rPr>
              <a:t>s contrast.</a:t>
            </a:r>
            <a:endParaRPr lang="en-US" dirty="0"/>
          </a:p>
        </p:txBody>
      </p:sp>
      <p:sp>
        <p:nvSpPr>
          <p:cNvPr id="4" name="Slide Number Placeholder 3"/>
          <p:cNvSpPr>
            <a:spLocks noGrp="1"/>
          </p:cNvSpPr>
          <p:nvPr>
            <p:ph type="sldNum" sz="quarter" idx="10"/>
          </p:nvPr>
        </p:nvSpPr>
        <p:spPr/>
        <p:txBody>
          <a:bodyPr/>
          <a:lstStyle/>
          <a:p>
            <a:fld id="{539FB62E-BB6D-D049-A9E3-480828BDA3EE}" type="slidenum">
              <a:rPr lang="en-US" smtClean="0"/>
              <a:t>17</a:t>
            </a:fld>
            <a:endParaRPr lang="en-US"/>
          </a:p>
        </p:txBody>
      </p:sp>
    </p:spTree>
    <p:extLst>
      <p:ext uri="{BB962C8B-B14F-4D97-AF65-F5344CB8AC3E}">
        <p14:creationId xmlns:p14="http://schemas.microsoft.com/office/powerpoint/2010/main" val="300656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A9A1A5-6D2D-0E40-A0BB-95D99F6DE728}" type="slidenum">
              <a:rPr lang="en-US"/>
              <a:pPr>
                <a:defRPr/>
              </a:pPr>
              <a:t>‹#›</a:t>
            </a:fld>
            <a:endParaRPr lang="en-US"/>
          </a:p>
        </p:txBody>
      </p:sp>
    </p:spTree>
    <p:extLst>
      <p:ext uri="{BB962C8B-B14F-4D97-AF65-F5344CB8AC3E}">
        <p14:creationId xmlns:p14="http://schemas.microsoft.com/office/powerpoint/2010/main" val="408025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00E018-D4B2-4D49-AEAD-3B506EF3D1BD}" type="slidenum">
              <a:rPr lang="en-US"/>
              <a:pPr>
                <a:defRPr/>
              </a:pPr>
              <a:t>‹#›</a:t>
            </a:fld>
            <a:endParaRPr lang="en-US"/>
          </a:p>
        </p:txBody>
      </p:sp>
    </p:spTree>
    <p:extLst>
      <p:ext uri="{BB962C8B-B14F-4D97-AF65-F5344CB8AC3E}">
        <p14:creationId xmlns:p14="http://schemas.microsoft.com/office/powerpoint/2010/main" val="147245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846EB-9D52-9245-A7F3-0F07D96743DD}" type="slidenum">
              <a:rPr lang="en-US"/>
              <a:pPr>
                <a:defRPr/>
              </a:pPr>
              <a:t>‹#›</a:t>
            </a:fld>
            <a:endParaRPr lang="en-US"/>
          </a:p>
        </p:txBody>
      </p:sp>
    </p:spTree>
    <p:extLst>
      <p:ext uri="{BB962C8B-B14F-4D97-AF65-F5344CB8AC3E}">
        <p14:creationId xmlns:p14="http://schemas.microsoft.com/office/powerpoint/2010/main" val="361183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AD21B-D7AA-004B-9F92-65D43D6565E4}" type="slidenum">
              <a:rPr lang="en-US"/>
              <a:pPr>
                <a:defRPr/>
              </a:pPr>
              <a:t>‹#›</a:t>
            </a:fld>
            <a:endParaRPr lang="en-US"/>
          </a:p>
        </p:txBody>
      </p:sp>
    </p:spTree>
    <p:extLst>
      <p:ext uri="{BB962C8B-B14F-4D97-AF65-F5344CB8AC3E}">
        <p14:creationId xmlns:p14="http://schemas.microsoft.com/office/powerpoint/2010/main" val="319446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01270F-B0A1-304E-A58E-DA5566E42508}" type="slidenum">
              <a:rPr lang="en-US"/>
              <a:pPr>
                <a:defRPr/>
              </a:pPr>
              <a:t>‹#›</a:t>
            </a:fld>
            <a:endParaRPr lang="en-US"/>
          </a:p>
        </p:txBody>
      </p:sp>
    </p:spTree>
    <p:extLst>
      <p:ext uri="{BB962C8B-B14F-4D97-AF65-F5344CB8AC3E}">
        <p14:creationId xmlns:p14="http://schemas.microsoft.com/office/powerpoint/2010/main" val="175665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E02328-61D6-4B44-901E-89618810F81D}" type="slidenum">
              <a:rPr lang="en-US"/>
              <a:pPr>
                <a:defRPr/>
              </a:pPr>
              <a:t>‹#›</a:t>
            </a:fld>
            <a:endParaRPr lang="en-US"/>
          </a:p>
        </p:txBody>
      </p:sp>
    </p:spTree>
    <p:extLst>
      <p:ext uri="{BB962C8B-B14F-4D97-AF65-F5344CB8AC3E}">
        <p14:creationId xmlns:p14="http://schemas.microsoft.com/office/powerpoint/2010/main" val="179427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86909D-EDB9-E745-9026-91EEEBFD6C2C}" type="slidenum">
              <a:rPr lang="en-US"/>
              <a:pPr>
                <a:defRPr/>
              </a:pPr>
              <a:t>‹#›</a:t>
            </a:fld>
            <a:endParaRPr lang="en-US"/>
          </a:p>
        </p:txBody>
      </p:sp>
    </p:spTree>
    <p:extLst>
      <p:ext uri="{BB962C8B-B14F-4D97-AF65-F5344CB8AC3E}">
        <p14:creationId xmlns:p14="http://schemas.microsoft.com/office/powerpoint/2010/main" val="185228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75478-C77B-6E48-9542-709A25418BC2}" type="slidenum">
              <a:rPr lang="en-US"/>
              <a:pPr>
                <a:defRPr/>
              </a:pPr>
              <a:t>‹#›</a:t>
            </a:fld>
            <a:endParaRPr lang="en-US"/>
          </a:p>
        </p:txBody>
      </p:sp>
    </p:spTree>
    <p:extLst>
      <p:ext uri="{BB962C8B-B14F-4D97-AF65-F5344CB8AC3E}">
        <p14:creationId xmlns:p14="http://schemas.microsoft.com/office/powerpoint/2010/main" val="297806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AA051-755B-9A47-B5A5-677FDA036B0A}" type="slidenum">
              <a:rPr lang="en-US"/>
              <a:pPr>
                <a:defRPr/>
              </a:pPr>
              <a:t>‹#›</a:t>
            </a:fld>
            <a:endParaRPr lang="en-US"/>
          </a:p>
        </p:txBody>
      </p:sp>
    </p:spTree>
    <p:extLst>
      <p:ext uri="{BB962C8B-B14F-4D97-AF65-F5344CB8AC3E}">
        <p14:creationId xmlns:p14="http://schemas.microsoft.com/office/powerpoint/2010/main" val="253262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BAFC72-1CF4-6549-8589-429E316D0354}" type="slidenum">
              <a:rPr lang="en-US"/>
              <a:pPr>
                <a:defRPr/>
              </a:pPr>
              <a:t>‹#›</a:t>
            </a:fld>
            <a:endParaRPr lang="en-US"/>
          </a:p>
        </p:txBody>
      </p:sp>
    </p:spTree>
    <p:extLst>
      <p:ext uri="{BB962C8B-B14F-4D97-AF65-F5344CB8AC3E}">
        <p14:creationId xmlns:p14="http://schemas.microsoft.com/office/powerpoint/2010/main" val="357152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7FA195-D422-554F-9C27-7B5752068B99}" type="slidenum">
              <a:rPr lang="en-US"/>
              <a:pPr>
                <a:defRPr/>
              </a:pPr>
              <a:t>‹#›</a:t>
            </a:fld>
            <a:endParaRPr lang="en-US"/>
          </a:p>
        </p:txBody>
      </p:sp>
    </p:spTree>
    <p:extLst>
      <p:ext uri="{BB962C8B-B14F-4D97-AF65-F5344CB8AC3E}">
        <p14:creationId xmlns:p14="http://schemas.microsoft.com/office/powerpoint/2010/main" val="2569091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F39B32-84C6-1343-AD13-A70392622D16}" type="slidenum">
              <a:rPr lang="en-US"/>
              <a:pPr>
                <a:defRPr/>
              </a:pPr>
              <a:t>‹#›</a:t>
            </a:fld>
            <a:endParaRPr lang="en-US"/>
          </a:p>
        </p:txBody>
      </p:sp>
    </p:spTree>
    <p:extLst>
      <p:ext uri="{BB962C8B-B14F-4D97-AF65-F5344CB8AC3E}">
        <p14:creationId xmlns:p14="http://schemas.microsoft.com/office/powerpoint/2010/main" val="253644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310EB-2ACF-2045-B210-686A15650EA2}" type="slidenum">
              <a:rPr lang="en-US"/>
              <a:pPr>
                <a:defRPr/>
              </a:pPr>
              <a:t>‹#›</a:t>
            </a:fld>
            <a:endParaRPr lang="en-US"/>
          </a:p>
        </p:txBody>
      </p:sp>
    </p:spTree>
    <p:extLst>
      <p:ext uri="{BB962C8B-B14F-4D97-AF65-F5344CB8AC3E}">
        <p14:creationId xmlns:p14="http://schemas.microsoft.com/office/powerpoint/2010/main" val="1481421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8433F2-8A78-1540-92D2-E7F81B917FAD}" type="slidenum">
              <a:rPr lang="en-US"/>
              <a:pPr>
                <a:defRPr/>
              </a:pPr>
              <a:t>‹#›</a:t>
            </a:fld>
            <a:endParaRPr lang="en-US"/>
          </a:p>
        </p:txBody>
      </p:sp>
    </p:spTree>
    <p:extLst>
      <p:ext uri="{BB962C8B-B14F-4D97-AF65-F5344CB8AC3E}">
        <p14:creationId xmlns:p14="http://schemas.microsoft.com/office/powerpoint/2010/main" val="3755713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05C6B002-3DA2-CF45-844E-120E8CC43B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81000"/>
            <a:ext cx="2667000" cy="1143000"/>
          </a:xfrm>
        </p:spPr>
        <p:txBody>
          <a:bodyPr/>
          <a:lstStyle/>
          <a:p>
            <a:pPr eaLnBrk="1" hangingPunct="1">
              <a:defRPr/>
            </a:pPr>
            <a:r>
              <a:rPr lang="en-US" b="1" smtClean="0">
                <a:latin typeface="Didot" charset="0"/>
                <a:cs typeface="+mj-cs"/>
              </a:rPr>
              <a:t>Lighting</a:t>
            </a:r>
            <a:endParaRPr lang="en-US" smtClean="0">
              <a:cs typeface="+mj-cs"/>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317500"/>
            <a:ext cx="6478587" cy="654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743075" y="709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14341" name="Rectangle 5"/>
          <p:cNvSpPr>
            <a:spLocks noGrp="1" noChangeArrowheads="1"/>
          </p:cNvSpPr>
          <p:nvPr>
            <p:ph type="title" idx="4294967295"/>
          </p:nvPr>
        </p:nvSpPr>
        <p:spPr>
          <a:xfrm>
            <a:off x="457200" y="3810000"/>
            <a:ext cx="8229600" cy="2667000"/>
          </a:xfrm>
        </p:spPr>
        <p:txBody>
          <a:bodyPr/>
          <a:lstStyle/>
          <a:p>
            <a:pPr algn="l" eaLnBrk="1" hangingPunct="1">
              <a:defRPr/>
            </a:pPr>
            <a:r>
              <a:rPr lang="en-US" sz="2000" smtClean="0">
                <a:solidFill>
                  <a:schemeClr val="tx1"/>
                </a:solidFill>
                <a:latin typeface="Arial" charset="0"/>
                <a:cs typeface="+mj-cs"/>
              </a:rPr>
              <a:t>There are two basic styles of lighting:</a:t>
            </a:r>
            <a:br>
              <a:rPr lang="en-US" sz="2000" smtClean="0">
                <a:solidFill>
                  <a:schemeClr val="tx1"/>
                </a:solidFill>
                <a:latin typeface="Arial" charset="0"/>
                <a:cs typeface="+mj-cs"/>
              </a:rPr>
            </a:br>
            <a:r>
              <a:rPr lang="en-US" sz="2000" smtClean="0">
                <a:solidFill>
                  <a:schemeClr val="tx1"/>
                </a:solidFill>
                <a:latin typeface="Arial" charset="0"/>
                <a:cs typeface="+mj-cs"/>
              </a:rPr>
              <a:t/>
            </a:r>
            <a:br>
              <a:rPr lang="en-US" sz="2000" smtClean="0">
                <a:solidFill>
                  <a:schemeClr val="tx1"/>
                </a:solidFill>
                <a:latin typeface="Arial" charset="0"/>
                <a:cs typeface="+mj-cs"/>
              </a:rPr>
            </a:br>
            <a:r>
              <a:rPr lang="en-US" sz="2000" b="1" smtClean="0">
                <a:solidFill>
                  <a:schemeClr val="tx1"/>
                </a:solidFill>
                <a:latin typeface="Arial" charset="0"/>
                <a:cs typeface="+mj-cs"/>
              </a:rPr>
              <a:t>High-key </a:t>
            </a:r>
            <a:r>
              <a:rPr lang="en-US" sz="2000" smtClean="0">
                <a:solidFill>
                  <a:schemeClr val="tx1"/>
                </a:solidFill>
                <a:latin typeface="Arial" charset="0"/>
                <a:cs typeface="+mj-cs"/>
              </a:rPr>
              <a:t>lighting is predominantly bright and allows few dark areas or shadows within the scene. This kind of lighting features strong illumination on the subject and often an equally exposed background.</a:t>
            </a:r>
            <a:br>
              <a:rPr lang="en-US" sz="2000" smtClean="0">
                <a:solidFill>
                  <a:schemeClr val="tx1"/>
                </a:solidFill>
                <a:latin typeface="Arial" charset="0"/>
                <a:cs typeface="+mj-cs"/>
              </a:rPr>
            </a:br>
            <a:r>
              <a:rPr lang="en-US" sz="2000" smtClean="0">
                <a:solidFill>
                  <a:schemeClr val="tx1"/>
                </a:solidFill>
                <a:latin typeface="Arial" charset="0"/>
                <a:cs typeface="+mj-cs"/>
              </a:rPr>
              <a:t/>
            </a:r>
            <a:br>
              <a:rPr lang="en-US" sz="2000" smtClean="0">
                <a:solidFill>
                  <a:schemeClr val="tx1"/>
                </a:solidFill>
                <a:latin typeface="Arial" charset="0"/>
                <a:cs typeface="+mj-cs"/>
              </a:rPr>
            </a:br>
            <a:r>
              <a:rPr lang="en-US" sz="2000" b="1" smtClean="0">
                <a:solidFill>
                  <a:schemeClr val="tx1"/>
                </a:solidFill>
                <a:latin typeface="Arial" charset="0"/>
                <a:cs typeface="+mj-cs"/>
              </a:rPr>
              <a:t>Low-key </a:t>
            </a:r>
            <a:r>
              <a:rPr lang="en-US" sz="2000" smtClean="0">
                <a:solidFill>
                  <a:schemeClr val="tx1"/>
                </a:solidFill>
                <a:latin typeface="Arial" charset="0"/>
                <a:cs typeface="+mj-cs"/>
              </a:rPr>
              <a:t>lighting enhances depth by using contrasting tones of highlights and shadow. Only a few areas are lit at or above key, resulting in more shadow areas. This ratio creates the low-key effect.</a:t>
            </a:r>
            <a:endParaRPr lang="en-US" smtClean="0">
              <a:solidFill>
                <a:schemeClr val="tx1"/>
              </a:solidFill>
              <a:cs typeface="+mj-cs"/>
            </a:endParaRPr>
          </a:p>
        </p:txBody>
      </p:sp>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3434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4495800"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93" name="Rectangle 9"/>
          <p:cNvSpPr>
            <a:spLocks noGrp="1" noChangeArrowheads="1"/>
          </p:cNvSpPr>
          <p:nvPr>
            <p:ph type="title" idx="4294967295"/>
          </p:nvPr>
        </p:nvSpPr>
        <p:spPr>
          <a:xfrm>
            <a:off x="228600" y="0"/>
            <a:ext cx="8915400" cy="1752600"/>
          </a:xfrm>
        </p:spPr>
        <p:txBody>
          <a:bodyPr/>
          <a:lstStyle/>
          <a:p>
            <a:pPr algn="l" eaLnBrk="1" hangingPunct="1">
              <a:defRPr/>
            </a:pPr>
            <a:r>
              <a:rPr lang="en-US" sz="2000" b="1" smtClean="0">
                <a:solidFill>
                  <a:schemeClr val="tx1"/>
                </a:solidFill>
                <a:latin typeface="Arial" charset="0"/>
                <a:cs typeface="+mj-cs"/>
              </a:rPr>
              <a:t>ADDITIVE AND SUBTRACTIVE LIGHT</a:t>
            </a:r>
            <a:br>
              <a:rPr lang="en-US" sz="2000" b="1" smtClean="0">
                <a:solidFill>
                  <a:schemeClr val="tx1"/>
                </a:solidFill>
                <a:latin typeface="Arial" charset="0"/>
                <a:cs typeface="+mj-cs"/>
              </a:rPr>
            </a:br>
            <a:r>
              <a:rPr lang="en-US" sz="2000" smtClean="0">
                <a:solidFill>
                  <a:schemeClr val="tx1"/>
                </a:solidFill>
                <a:latin typeface="Arial" charset="0"/>
                <a:cs typeface="+mj-cs"/>
              </a:rPr>
              <a:t>In exterior daylight settings, we may have too much light filling our subject. To compensate, we often use a technique called </a:t>
            </a:r>
            <a:r>
              <a:rPr lang="en-US" sz="2000" b="1" smtClean="0">
                <a:solidFill>
                  <a:schemeClr val="tx1"/>
                </a:solidFill>
                <a:latin typeface="Arial" charset="0"/>
                <a:cs typeface="+mj-cs"/>
              </a:rPr>
              <a:t>subtractive </a:t>
            </a:r>
            <a:r>
              <a:rPr lang="en-US" sz="2000" smtClean="0">
                <a:solidFill>
                  <a:schemeClr val="tx1"/>
                </a:solidFill>
                <a:latin typeface="Arial" charset="0"/>
                <a:cs typeface="+mj-cs"/>
              </a:rPr>
              <a:t>lighting. We use </a:t>
            </a:r>
            <a:r>
              <a:rPr lang="en-US" sz="2000" b="1" smtClean="0">
                <a:solidFill>
                  <a:schemeClr val="tx1"/>
                </a:solidFill>
                <a:latin typeface="Arial" charset="0"/>
                <a:cs typeface="+mj-cs"/>
              </a:rPr>
              <a:t>negative fill</a:t>
            </a:r>
            <a:r>
              <a:rPr lang="en-US" sz="2000" smtClean="0">
                <a:solidFill>
                  <a:schemeClr val="tx1"/>
                </a:solidFill>
                <a:latin typeface="Arial" charset="0"/>
                <a:cs typeface="+mj-cs"/>
              </a:rPr>
              <a:t>, which is the removal of some of the quantity of light to control shadows of varying densities.</a:t>
            </a:r>
            <a:endParaRPr lang="en-US" smtClean="0">
              <a:solidFill>
                <a:schemeClr val="tx1"/>
              </a:solidFill>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48200" y="609600"/>
            <a:ext cx="4267200" cy="1143000"/>
          </a:xfrm>
        </p:spPr>
        <p:txBody>
          <a:bodyPr/>
          <a:lstStyle/>
          <a:p>
            <a:pPr eaLnBrk="1" hangingPunct="1">
              <a:defRPr/>
            </a:pPr>
            <a:r>
              <a:rPr lang="en-US" sz="2800" smtClean="0">
                <a:latin typeface="Arial" charset="0"/>
                <a:cs typeface="+mj-cs"/>
              </a:rPr>
              <a:t>Flag - blocks light</a:t>
            </a:r>
            <a:endParaRPr lang="en-US" smtClean="0">
              <a:cs typeface="+mj-cs"/>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41800" cy="891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30099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2921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284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5" name="Rectangle 9"/>
          <p:cNvSpPr>
            <a:spLocks noGrp="1" noChangeArrowheads="1"/>
          </p:cNvSpPr>
          <p:nvPr>
            <p:ph type="title" idx="4294967295"/>
          </p:nvPr>
        </p:nvSpPr>
        <p:spPr>
          <a:xfrm>
            <a:off x="609600" y="3962400"/>
            <a:ext cx="8001000" cy="2286000"/>
          </a:xfrm>
        </p:spPr>
        <p:txBody>
          <a:bodyPr/>
          <a:lstStyle/>
          <a:p>
            <a:pPr algn="l" eaLnBrk="1" hangingPunct="1">
              <a:defRPr/>
            </a:pPr>
            <a:r>
              <a:rPr lang="en-US" sz="2400" smtClean="0">
                <a:solidFill>
                  <a:schemeClr val="tx1"/>
                </a:solidFill>
                <a:latin typeface="Arial" charset="0"/>
                <a:cs typeface="+mj-cs"/>
              </a:rPr>
              <a:t>Scrims, usually made of metal mesh and mounted to the lights, can be used to reduce the intensity of light. A single scrim cuts the light by half a stop; a double scrim cuts light by a full stop.</a:t>
            </a:r>
            <a:endParaRPr lang="en-US" smtClean="0">
              <a:solidFill>
                <a:schemeClr val="tx1"/>
              </a:solidFill>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0" y="0"/>
            <a:ext cx="7696200" cy="1524000"/>
          </a:xfrm>
        </p:spPr>
        <p:txBody>
          <a:bodyPr/>
          <a:lstStyle/>
          <a:p>
            <a:pPr eaLnBrk="1" hangingPunct="1">
              <a:defRPr/>
            </a:pPr>
            <a:r>
              <a:rPr lang="en-US" sz="2800" smtClean="0">
                <a:latin typeface="Arial" charset="0"/>
                <a:cs typeface="+mj-cs"/>
              </a:rPr>
              <a:t>Scrim - reduces light, but does not soften it</a:t>
            </a:r>
            <a:endParaRPr lang="en-US" smtClean="0">
              <a:cs typeface="+mj-cs"/>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768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63500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52600"/>
            <a:ext cx="36195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6" name="Rectangle 6"/>
          <p:cNvSpPr>
            <a:spLocks noChangeArrowheads="1"/>
          </p:cNvSpPr>
          <p:nvPr/>
        </p:nvSpPr>
        <p:spPr bwMode="auto">
          <a:xfrm>
            <a:off x="5486400" y="5999163"/>
            <a:ext cx="347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latin typeface="Arial"/>
                <a:cs typeface="+mn-cs"/>
              </a:rPr>
              <a:t>“</a:t>
            </a:r>
            <a:r>
              <a:rPr lang="en-US">
                <a:latin typeface="Arial" charset="0"/>
                <a:cs typeface="+mn-cs"/>
              </a:rPr>
              <a:t>Net</a:t>
            </a:r>
            <a:r>
              <a:rPr lang="ja-JP" altLang="en-US">
                <a:latin typeface="Arial"/>
                <a:cs typeface="+mn-cs"/>
              </a:rPr>
              <a:t>”</a:t>
            </a:r>
            <a:r>
              <a:rPr lang="en-US">
                <a:latin typeface="Arial" charset="0"/>
                <a:cs typeface="+mn-cs"/>
              </a:rPr>
              <a:t> with scrim material</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62000" y="0"/>
            <a:ext cx="7696200" cy="1524000"/>
          </a:xfrm>
        </p:spPr>
        <p:txBody>
          <a:bodyPr/>
          <a:lstStyle/>
          <a:p>
            <a:pPr eaLnBrk="1" hangingPunct="1">
              <a:defRPr/>
            </a:pPr>
            <a:r>
              <a:rPr lang="en-US" smtClean="0">
                <a:latin typeface="Arial" charset="0"/>
                <a:cs typeface="+mj-cs"/>
              </a:rPr>
              <a:t>Black Wrap</a:t>
            </a:r>
            <a:endParaRPr lang="en-US" smtClean="0">
              <a:cs typeface="+mj-cs"/>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768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5105400" cy="387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idx="4294967295"/>
          </p:nvPr>
        </p:nvSpPr>
        <p:spPr>
          <a:xfrm>
            <a:off x="0" y="152400"/>
            <a:ext cx="5791200" cy="3810000"/>
          </a:xfrm>
        </p:spPr>
        <p:txBody>
          <a:bodyPr/>
          <a:lstStyle/>
          <a:p>
            <a:pPr algn="l" eaLnBrk="1" hangingPunct="1">
              <a:defRPr/>
            </a:pPr>
            <a:r>
              <a:rPr lang="en-US" sz="2000" b="1" dirty="0" smtClean="0">
                <a:solidFill>
                  <a:schemeClr val="tx1"/>
                </a:solidFill>
                <a:latin typeface="Arial" charset="0"/>
                <a:cs typeface="+mj-cs"/>
              </a:rPr>
              <a:t>ADDITIVE AND SUBTRACTIVE LIGHT</a:t>
            </a:r>
            <a:br>
              <a:rPr lang="en-US" sz="2000" b="1" dirty="0" smtClean="0">
                <a:solidFill>
                  <a:schemeClr val="tx1"/>
                </a:solidFill>
                <a:latin typeface="Arial" charset="0"/>
                <a:cs typeface="+mj-cs"/>
              </a:rPr>
            </a:br>
            <a:r>
              <a:rPr lang="en-US" sz="2000" b="1" dirty="0" smtClean="0">
                <a:solidFill>
                  <a:schemeClr val="tx1"/>
                </a:solidFill>
                <a:latin typeface="Arial" charset="0"/>
                <a:cs typeface="+mj-cs"/>
              </a:rPr>
              <a:t/>
            </a:r>
            <a:br>
              <a:rPr lang="en-US" sz="2000" b="1" dirty="0" smtClean="0">
                <a:solidFill>
                  <a:schemeClr val="tx1"/>
                </a:solidFill>
                <a:latin typeface="Arial" charset="0"/>
                <a:cs typeface="+mj-cs"/>
              </a:rPr>
            </a:br>
            <a:r>
              <a:rPr lang="en-US" sz="800" b="1" dirty="0" smtClean="0">
                <a:solidFill>
                  <a:schemeClr val="tx1"/>
                </a:solidFill>
                <a:latin typeface="Arial" charset="0"/>
                <a:cs typeface="+mj-cs"/>
              </a:rPr>
              <a:t/>
            </a:r>
            <a:br>
              <a:rPr lang="en-US" sz="800" b="1" dirty="0" smtClean="0">
                <a:solidFill>
                  <a:schemeClr val="tx1"/>
                </a:solidFill>
                <a:latin typeface="Arial" charset="0"/>
                <a:cs typeface="+mj-cs"/>
              </a:rPr>
            </a:br>
            <a:r>
              <a:rPr lang="en-US" sz="2000" b="1" dirty="0" smtClean="0">
                <a:solidFill>
                  <a:schemeClr val="tx1"/>
                </a:solidFill>
                <a:latin typeface="Arial" charset="0"/>
                <a:cs typeface="+mj-cs"/>
              </a:rPr>
              <a:t>Additive </a:t>
            </a:r>
            <a:r>
              <a:rPr lang="en-US" sz="2000" dirty="0" smtClean="0">
                <a:solidFill>
                  <a:schemeClr val="tx1"/>
                </a:solidFill>
                <a:latin typeface="Arial" charset="0"/>
                <a:cs typeface="+mj-cs"/>
              </a:rPr>
              <a:t>lighting is probably more familiar. When we add light, we often use electric lamps. But we can also use reflectors, bounce boards, and other tools to redirect light so that it falls on the subject. In so doing, we add light.</a:t>
            </a:r>
            <a:br>
              <a:rPr lang="en-US" sz="2000" dirty="0" smtClean="0">
                <a:solidFill>
                  <a:schemeClr val="tx1"/>
                </a:solidFill>
                <a:latin typeface="Arial" charset="0"/>
                <a:cs typeface="+mj-cs"/>
              </a:rPr>
            </a:br>
            <a:r>
              <a:rPr lang="en-US" sz="2000" dirty="0" smtClean="0">
                <a:solidFill>
                  <a:schemeClr val="tx1"/>
                </a:solidFill>
                <a:latin typeface="Arial" charset="0"/>
                <a:cs typeface="+mj-cs"/>
              </a:rPr>
              <a:t/>
            </a:r>
            <a:br>
              <a:rPr lang="en-US" sz="2000" dirty="0" smtClean="0">
                <a:solidFill>
                  <a:schemeClr val="tx1"/>
                </a:solidFill>
                <a:latin typeface="Arial" charset="0"/>
                <a:cs typeface="+mj-cs"/>
              </a:rPr>
            </a:br>
            <a:r>
              <a:rPr lang="en-US" sz="800" dirty="0" smtClean="0">
                <a:solidFill>
                  <a:schemeClr val="tx1"/>
                </a:solidFill>
                <a:latin typeface="Arial" charset="0"/>
                <a:cs typeface="+mj-cs"/>
              </a:rPr>
              <a:t/>
            </a:r>
            <a:br>
              <a:rPr lang="en-US" sz="800" dirty="0" smtClean="0">
                <a:solidFill>
                  <a:schemeClr val="tx1"/>
                </a:solidFill>
                <a:latin typeface="Arial" charset="0"/>
                <a:cs typeface="+mj-cs"/>
              </a:rPr>
            </a:br>
            <a:endParaRPr lang="en-US" dirty="0" smtClean="0">
              <a:solidFill>
                <a:schemeClr val="tx1"/>
              </a:solidFill>
              <a:cs typeface="+mj-cs"/>
            </a:endParaRPr>
          </a:p>
        </p:txBody>
      </p:sp>
      <p:pic>
        <p:nvPicPr>
          <p:cNvPr id="2" name="Picture 1"/>
          <p:cNvPicPr>
            <a:picLocks noChangeAspect="1"/>
          </p:cNvPicPr>
          <p:nvPr/>
        </p:nvPicPr>
        <p:blipFill>
          <a:blip r:embed="rId3"/>
          <a:stretch>
            <a:fillRect/>
          </a:stretch>
        </p:blipFill>
        <p:spPr>
          <a:xfrm>
            <a:off x="152400" y="3971950"/>
            <a:ext cx="2857500" cy="2857500"/>
          </a:xfrm>
          <a:prstGeom prst="rect">
            <a:avLst/>
          </a:prstGeom>
        </p:spPr>
      </p:pic>
      <p:pic>
        <p:nvPicPr>
          <p:cNvPr id="3" name="Picture 2"/>
          <p:cNvPicPr>
            <a:picLocks noChangeAspect="1"/>
          </p:cNvPicPr>
          <p:nvPr/>
        </p:nvPicPr>
        <p:blipFill>
          <a:blip r:embed="rId4"/>
          <a:stretch>
            <a:fillRect/>
          </a:stretch>
        </p:blipFill>
        <p:spPr>
          <a:xfrm>
            <a:off x="6172200" y="304800"/>
            <a:ext cx="2857500" cy="2857500"/>
          </a:xfrm>
          <a:prstGeom prst="rect">
            <a:avLst/>
          </a:prstGeom>
        </p:spPr>
      </p:pic>
      <p:pic>
        <p:nvPicPr>
          <p:cNvPr id="4" name="Picture 3"/>
          <p:cNvPicPr>
            <a:picLocks noChangeAspect="1"/>
          </p:cNvPicPr>
          <p:nvPr/>
        </p:nvPicPr>
        <p:blipFill>
          <a:blip r:embed="rId5"/>
          <a:stretch>
            <a:fillRect/>
          </a:stretch>
        </p:blipFill>
        <p:spPr>
          <a:xfrm>
            <a:off x="6273194" y="3965908"/>
            <a:ext cx="2857500" cy="2857500"/>
          </a:xfrm>
          <a:prstGeom prst="rect">
            <a:avLst/>
          </a:prstGeom>
        </p:spPr>
      </p:pic>
      <p:sp>
        <p:nvSpPr>
          <p:cNvPr id="5" name="TextBox 4"/>
          <p:cNvSpPr txBox="1"/>
          <p:nvPr/>
        </p:nvSpPr>
        <p:spPr>
          <a:xfrm>
            <a:off x="3459793" y="6204683"/>
            <a:ext cx="1172116" cy="461665"/>
          </a:xfrm>
          <a:prstGeom prst="rect">
            <a:avLst/>
          </a:prstGeom>
          <a:noFill/>
        </p:spPr>
        <p:txBody>
          <a:bodyPr wrap="none" rtlCol="0">
            <a:spAutoFit/>
          </a:bodyPr>
          <a:lstStyle/>
          <a:p>
            <a:r>
              <a:rPr lang="en-US" dirty="0" err="1" smtClean="0"/>
              <a:t>Arri</a:t>
            </a:r>
            <a:r>
              <a:rPr lang="en-US" dirty="0" smtClean="0"/>
              <a:t> Kit</a:t>
            </a:r>
            <a:endParaRPr lang="en-US" dirty="0"/>
          </a:p>
        </p:txBody>
      </p:sp>
      <p:sp>
        <p:nvSpPr>
          <p:cNvPr id="6" name="TextBox 5"/>
          <p:cNvSpPr txBox="1"/>
          <p:nvPr/>
        </p:nvSpPr>
        <p:spPr>
          <a:xfrm>
            <a:off x="4419600" y="4191000"/>
            <a:ext cx="1663436" cy="461665"/>
          </a:xfrm>
          <a:prstGeom prst="rect">
            <a:avLst/>
          </a:prstGeom>
          <a:noFill/>
        </p:spPr>
        <p:txBody>
          <a:bodyPr wrap="none" rtlCol="0">
            <a:spAutoFit/>
          </a:bodyPr>
          <a:lstStyle/>
          <a:p>
            <a:r>
              <a:rPr lang="en-US" dirty="0" smtClean="0"/>
              <a:t>Fresnel lens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228600"/>
            <a:ext cx="7772400" cy="1143000"/>
          </a:xfrm>
        </p:spPr>
        <p:txBody>
          <a:bodyPr/>
          <a:lstStyle/>
          <a:p>
            <a:pPr algn="l">
              <a:defRPr/>
            </a:pPr>
            <a:r>
              <a:rPr lang="en-US" sz="2400" smtClean="0">
                <a:solidFill>
                  <a:schemeClr val="tx1"/>
                </a:solidFill>
                <a:latin typeface="Arial" charset="0"/>
                <a:cs typeface="+mj-cs"/>
              </a:rPr>
              <a:t>Reflector board, typically foam core and beadboard, </a:t>
            </a:r>
            <a:br>
              <a:rPr lang="en-US" sz="2400" smtClean="0">
                <a:solidFill>
                  <a:schemeClr val="tx1"/>
                </a:solidFill>
                <a:latin typeface="Arial" charset="0"/>
                <a:cs typeface="+mj-cs"/>
              </a:rPr>
            </a:br>
            <a:r>
              <a:rPr lang="en-US" sz="2400" smtClean="0">
                <a:solidFill>
                  <a:schemeClr val="tx1"/>
                </a:solidFill>
                <a:latin typeface="Arial" charset="0"/>
                <a:cs typeface="+mj-cs"/>
              </a:rPr>
              <a:t>is often positioned to bounce light where needed.</a:t>
            </a:r>
            <a:r>
              <a:rPr lang="en-US" sz="2000" smtClean="0">
                <a:solidFill>
                  <a:schemeClr val="tx1"/>
                </a:solidFill>
                <a:latin typeface="Arial" charset="0"/>
                <a:cs typeface="+mj-cs"/>
              </a:rPr>
              <a:t> </a:t>
            </a:r>
            <a:endParaRPr lang="en-US" smtClean="0">
              <a:solidFill>
                <a:schemeClr val="tx1"/>
              </a:solidFill>
              <a:cs typeface="+mj-cs"/>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7988"/>
            <a:ext cx="7010400"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27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914400"/>
            <a:ext cx="50927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Rectangle 4"/>
          <p:cNvSpPr>
            <a:spLocks noChangeArrowheads="1"/>
          </p:cNvSpPr>
          <p:nvPr/>
        </p:nvSpPr>
        <p:spPr bwMode="auto">
          <a:xfrm>
            <a:off x="3429000" y="2571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43013" name="Rectangle 5"/>
          <p:cNvSpPr>
            <a:spLocks noChangeArrowheads="1"/>
          </p:cNvSpPr>
          <p:nvPr/>
        </p:nvSpPr>
        <p:spPr bwMode="auto">
          <a:xfrm>
            <a:off x="5264150" y="228600"/>
            <a:ext cx="387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a:cs typeface="+mn-cs"/>
              </a:rPr>
              <a:t>Creating Dimension</a:t>
            </a:r>
          </a:p>
        </p:txBody>
      </p:sp>
      <p:sp>
        <p:nvSpPr>
          <p:cNvPr id="43014" name="Rectangle 6"/>
          <p:cNvSpPr>
            <a:spLocks noChangeArrowheads="1"/>
          </p:cNvSpPr>
          <p:nvPr/>
        </p:nvSpPr>
        <p:spPr bwMode="auto">
          <a:xfrm>
            <a:off x="3429000" y="2571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43015" name="Rectangle 7"/>
          <p:cNvSpPr>
            <a:spLocks noGrp="1" noChangeArrowheads="1"/>
          </p:cNvSpPr>
          <p:nvPr>
            <p:ph type="title" idx="4294967295"/>
          </p:nvPr>
        </p:nvSpPr>
        <p:spPr>
          <a:xfrm>
            <a:off x="0" y="4191000"/>
            <a:ext cx="8077200" cy="2667000"/>
          </a:xfrm>
        </p:spPr>
        <p:txBody>
          <a:bodyPr/>
          <a:lstStyle/>
          <a:p>
            <a:pPr algn="l" eaLnBrk="1" hangingPunct="1">
              <a:defRPr/>
            </a:pPr>
            <a:r>
              <a:rPr lang="en-US" sz="2000" smtClean="0">
                <a:solidFill>
                  <a:schemeClr val="tx1"/>
                </a:solidFill>
                <a:latin typeface="Arial" charset="0"/>
                <a:cs typeface="+mj-cs"/>
              </a:rPr>
              <a:t>To create a convincing three-dimensional image, the subjects and layers of the scene must be separated from each other. This is accomplished with light or color, creating contrasts of light against dark or dark against light, and by strategic placement of color. </a:t>
            </a:r>
            <a:br>
              <a:rPr lang="en-US" sz="2000" smtClean="0">
                <a:solidFill>
                  <a:schemeClr val="tx1"/>
                </a:solidFill>
                <a:latin typeface="Arial" charset="0"/>
                <a:cs typeface="+mj-cs"/>
              </a:rPr>
            </a:br>
            <a:r>
              <a:rPr lang="en-US" sz="2000" smtClean="0">
                <a:solidFill>
                  <a:schemeClr val="tx1"/>
                </a:solidFill>
                <a:latin typeface="Arial" charset="0"/>
                <a:cs typeface="+mj-cs"/>
              </a:rPr>
              <a:t/>
            </a:r>
            <a:br>
              <a:rPr lang="en-US" sz="2000" smtClean="0">
                <a:solidFill>
                  <a:schemeClr val="tx1"/>
                </a:solidFill>
                <a:latin typeface="Arial" charset="0"/>
                <a:cs typeface="+mj-cs"/>
              </a:rPr>
            </a:br>
            <a:r>
              <a:rPr lang="en-US" sz="2000" smtClean="0">
                <a:solidFill>
                  <a:schemeClr val="tx1"/>
                </a:solidFill>
                <a:latin typeface="Arial" charset="0"/>
                <a:cs typeface="+mj-cs"/>
              </a:rPr>
              <a:t>The cinematographer must consider how light falls on and around actors; how colors bounce off objects and reflect onto faces, and where the highlights and shadows are.</a:t>
            </a:r>
            <a:endParaRPr lang="en-US" smtClean="0">
              <a:solidFill>
                <a:schemeClr val="tx1"/>
              </a:solidFill>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381000"/>
            <a:ext cx="7772400" cy="1143000"/>
          </a:xfrm>
        </p:spPr>
        <p:txBody>
          <a:bodyPr/>
          <a:lstStyle/>
          <a:p>
            <a:pPr eaLnBrk="1" hangingPunct="1">
              <a:defRPr/>
            </a:pPr>
            <a:r>
              <a:rPr lang="en-US" smtClean="0">
                <a:latin typeface="Arial" charset="0"/>
                <a:cs typeface="+mj-cs"/>
              </a:rPr>
              <a:t>Soft light can be created by:</a:t>
            </a:r>
            <a:endParaRPr lang="en-US" smtClean="0">
              <a:cs typeface="+mj-cs"/>
            </a:endParaRP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57658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67" name="Rectangle 3"/>
          <p:cNvSpPr>
            <a:spLocks noGrp="1" noChangeArrowheads="1"/>
          </p:cNvSpPr>
          <p:nvPr>
            <p:ph type="body" sz="half" idx="2"/>
          </p:nvPr>
        </p:nvSpPr>
        <p:spPr>
          <a:xfrm>
            <a:off x="5715000" y="1676400"/>
            <a:ext cx="3810000" cy="4114800"/>
          </a:xfrm>
        </p:spPr>
        <p:txBody>
          <a:bodyPr/>
          <a:lstStyle/>
          <a:p>
            <a:pPr eaLnBrk="1" hangingPunct="1">
              <a:defRPr/>
            </a:pPr>
            <a:r>
              <a:rPr lang="en-US" sz="2800" smtClean="0">
                <a:latin typeface="Arial" charset="0"/>
                <a:cs typeface="+mn-cs"/>
              </a:rPr>
              <a:t>Bouncing the light</a:t>
            </a:r>
          </a:p>
          <a:p>
            <a:pPr eaLnBrk="1" hangingPunct="1">
              <a:defRPr/>
            </a:pPr>
            <a:r>
              <a:rPr lang="en-US" sz="2800" smtClean="0">
                <a:latin typeface="Arial" charset="0"/>
                <a:cs typeface="+mn-cs"/>
              </a:rPr>
              <a:t>Using diffusion material (silk)</a:t>
            </a:r>
          </a:p>
          <a:p>
            <a:pPr eaLnBrk="1" hangingPunct="1">
              <a:defRPr/>
            </a:pPr>
            <a:r>
              <a:rPr lang="en-US" sz="2800" smtClean="0">
                <a:latin typeface="Arial" charset="0"/>
                <a:cs typeface="+mn-cs"/>
              </a:rPr>
              <a:t>Pulling the light away from the subject</a:t>
            </a:r>
            <a:endParaRPr lang="en-US" sz="280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Work-in-progress!</a:t>
            </a:r>
            <a:br>
              <a:rPr lang="en-US" sz="2400" dirty="0" smtClean="0"/>
            </a:br>
            <a:r>
              <a:rPr lang="en-US" sz="2400" dirty="0" smtClean="0"/>
              <a:t>Grip </a:t>
            </a:r>
            <a:r>
              <a:rPr lang="en-US" sz="2400" dirty="0" smtClean="0"/>
              <a:t>and Electric positions should go on this slide</a:t>
            </a:r>
            <a:endParaRPr lang="en-US" sz="2400" dirty="0"/>
          </a:p>
        </p:txBody>
      </p:sp>
      <p:sp>
        <p:nvSpPr>
          <p:cNvPr id="3" name="Content Placeholder 2"/>
          <p:cNvSpPr>
            <a:spLocks noGrp="1"/>
          </p:cNvSpPr>
          <p:nvPr>
            <p:ph idx="1"/>
          </p:nvPr>
        </p:nvSpPr>
        <p:spPr>
          <a:xfrm>
            <a:off x="685800" y="1524000"/>
            <a:ext cx="7772400" cy="4114800"/>
          </a:xfrm>
        </p:spPr>
        <p:txBody>
          <a:bodyPr/>
          <a:lstStyle/>
          <a:p>
            <a:r>
              <a:rPr lang="en-US" sz="1000" dirty="0"/>
              <a:t>http://</a:t>
            </a:r>
            <a:r>
              <a:rPr lang="en-US" sz="1000" dirty="0" err="1"/>
              <a:t>www.dailymotion.com</a:t>
            </a:r>
            <a:r>
              <a:rPr lang="en-US" sz="1000" dirty="0"/>
              <a:t>/video/xhnj36_stagehand-tv-life-of-a-gaffer-lighting-department_tech </a:t>
            </a:r>
          </a:p>
        </p:txBody>
      </p:sp>
      <p:pic>
        <p:nvPicPr>
          <p:cNvPr id="5" name="How to Wrap a Video Cable Properl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4243386"/>
            <a:ext cx="3124200" cy="1757363"/>
          </a:xfrm>
          <a:prstGeom prst="rect">
            <a:avLst/>
          </a:prstGeom>
        </p:spPr>
      </p:pic>
      <p:sp>
        <p:nvSpPr>
          <p:cNvPr id="6" name="TextBox 5"/>
          <p:cNvSpPr txBox="1"/>
          <p:nvPr/>
        </p:nvSpPr>
        <p:spPr>
          <a:xfrm>
            <a:off x="1447800" y="5334000"/>
            <a:ext cx="1889284" cy="400110"/>
          </a:xfrm>
          <a:prstGeom prst="rect">
            <a:avLst/>
          </a:prstGeom>
          <a:noFill/>
        </p:spPr>
        <p:txBody>
          <a:bodyPr wrap="none" rtlCol="0">
            <a:spAutoFit/>
          </a:bodyPr>
          <a:lstStyle/>
          <a:p>
            <a:r>
              <a:rPr lang="en-US" sz="2000" dirty="0" smtClean="0"/>
              <a:t>Wrapping cable:</a:t>
            </a:r>
            <a:endParaRPr lang="en-US" sz="2000" dirty="0"/>
          </a:p>
        </p:txBody>
      </p:sp>
    </p:spTree>
    <p:extLst>
      <p:ext uri="{BB962C8B-B14F-4D97-AF65-F5344CB8AC3E}">
        <p14:creationId xmlns:p14="http://schemas.microsoft.com/office/powerpoint/2010/main" val="37281272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8600" y="152400"/>
            <a:ext cx="6553200" cy="1143000"/>
          </a:xfrm>
        </p:spPr>
        <p:txBody>
          <a:bodyPr/>
          <a:lstStyle/>
          <a:p>
            <a:pPr algn="l" eaLnBrk="1" hangingPunct="1">
              <a:defRPr/>
            </a:pPr>
            <a:r>
              <a:rPr lang="en-US" sz="2800" smtClean="0">
                <a:latin typeface="Arial" charset="0"/>
                <a:cs typeface="+mj-cs"/>
              </a:rPr>
              <a:t>Silks - diffuse light</a:t>
            </a:r>
            <a:r>
              <a:rPr lang="en-US" smtClean="0">
                <a:latin typeface="Arial" charset="0"/>
                <a:cs typeface="+mj-cs"/>
              </a:rPr>
              <a:t/>
            </a:r>
            <a:br>
              <a:rPr lang="en-US" smtClean="0">
                <a:latin typeface="Arial" charset="0"/>
                <a:cs typeface="+mj-cs"/>
              </a:rPr>
            </a:br>
            <a:r>
              <a:rPr lang="en-US" sz="2400" smtClean="0">
                <a:latin typeface="Arial" charset="0"/>
                <a:cs typeface="+mj-cs"/>
              </a:rPr>
              <a:t>To diffuse is to spread, soften</a:t>
            </a:r>
            <a:endParaRPr lang="en-US" sz="3200" smtClean="0">
              <a:latin typeface="Arial" charset="0"/>
              <a:cs typeface="+mj-cs"/>
            </a:endParaRPr>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0"/>
            <a:ext cx="2667000" cy="26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8300"/>
            <a:ext cx="877570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0"/>
            <a:ext cx="7772400" cy="762000"/>
          </a:xfrm>
        </p:spPr>
        <p:txBody>
          <a:bodyPr/>
          <a:lstStyle/>
          <a:p>
            <a:pPr eaLnBrk="1" hangingPunct="1">
              <a:defRPr/>
            </a:pPr>
            <a:r>
              <a:rPr lang="en-US" sz="2800" smtClean="0">
                <a:latin typeface="Arial" charset="0"/>
                <a:cs typeface="+mj-cs"/>
              </a:rPr>
              <a:t>Cucoloris or </a:t>
            </a:r>
            <a:r>
              <a:rPr lang="ja-JP" altLang="en-US" sz="2800" smtClean="0">
                <a:latin typeface="Arial"/>
                <a:cs typeface="+mj-cs"/>
              </a:rPr>
              <a:t>“</a:t>
            </a:r>
            <a:r>
              <a:rPr lang="en-US" sz="2800" smtClean="0">
                <a:latin typeface="Arial" charset="0"/>
                <a:cs typeface="+mj-cs"/>
              </a:rPr>
              <a:t>Cookie</a:t>
            </a:r>
            <a:r>
              <a:rPr lang="ja-JP" altLang="en-US" sz="2800" smtClean="0">
                <a:latin typeface="Arial"/>
                <a:cs typeface="+mj-cs"/>
              </a:rPr>
              <a:t>”</a:t>
            </a:r>
            <a:r>
              <a:rPr lang="en-US" sz="2800" smtClean="0">
                <a:latin typeface="Arial" charset="0"/>
                <a:cs typeface="+mj-cs"/>
              </a:rPr>
              <a:t> - patterned light</a:t>
            </a:r>
            <a:endParaRPr lang="en-US" sz="3600" smtClean="0">
              <a:cs typeface="+mj-cs"/>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768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5638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772400" cy="762000"/>
          </a:xfrm>
        </p:spPr>
        <p:txBody>
          <a:bodyPr/>
          <a:lstStyle/>
          <a:p>
            <a:pPr eaLnBrk="1" hangingPunct="1">
              <a:defRPr/>
            </a:pPr>
            <a:r>
              <a:rPr lang="en-US" sz="2800" smtClean="0">
                <a:latin typeface="Arial" charset="0"/>
                <a:cs typeface="+mj-cs"/>
              </a:rPr>
              <a:t>Cucoloris or </a:t>
            </a:r>
            <a:r>
              <a:rPr lang="ja-JP" altLang="en-US" sz="2800" smtClean="0">
                <a:latin typeface="Arial"/>
                <a:cs typeface="+mj-cs"/>
              </a:rPr>
              <a:t>“</a:t>
            </a:r>
            <a:r>
              <a:rPr lang="en-US" sz="2800" smtClean="0">
                <a:latin typeface="Arial" charset="0"/>
                <a:cs typeface="+mj-cs"/>
              </a:rPr>
              <a:t>Cookie</a:t>
            </a:r>
            <a:r>
              <a:rPr lang="ja-JP" altLang="en-US" sz="2800" smtClean="0">
                <a:latin typeface="Arial"/>
                <a:cs typeface="+mj-cs"/>
              </a:rPr>
              <a:t>”</a:t>
            </a:r>
            <a:r>
              <a:rPr lang="en-US" sz="2800" smtClean="0">
                <a:latin typeface="Arial" charset="0"/>
                <a:cs typeface="+mj-cs"/>
              </a:rPr>
              <a:t> - patterned light</a:t>
            </a:r>
            <a:endParaRPr lang="en-US" smtClean="0">
              <a:cs typeface="+mj-cs"/>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768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6835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0"/>
            <a:ext cx="7772400" cy="762000"/>
          </a:xfrm>
        </p:spPr>
        <p:txBody>
          <a:bodyPr/>
          <a:lstStyle/>
          <a:p>
            <a:pPr eaLnBrk="1" hangingPunct="1">
              <a:defRPr/>
            </a:pPr>
            <a:r>
              <a:rPr lang="en-US" sz="2800" smtClean="0">
                <a:latin typeface="Arial" charset="0"/>
                <a:cs typeface="+mj-cs"/>
              </a:rPr>
              <a:t>Cucoloris or </a:t>
            </a:r>
            <a:r>
              <a:rPr lang="ja-JP" altLang="en-US" sz="2800" smtClean="0">
                <a:latin typeface="Arial"/>
                <a:cs typeface="+mj-cs"/>
              </a:rPr>
              <a:t>“</a:t>
            </a:r>
            <a:r>
              <a:rPr lang="en-US" sz="2800" smtClean="0">
                <a:latin typeface="Arial" charset="0"/>
                <a:cs typeface="+mj-cs"/>
              </a:rPr>
              <a:t>Cookie</a:t>
            </a:r>
            <a:r>
              <a:rPr lang="ja-JP" altLang="en-US" sz="2800" smtClean="0">
                <a:latin typeface="Arial"/>
                <a:cs typeface="+mj-cs"/>
              </a:rPr>
              <a:t>”</a:t>
            </a:r>
            <a:r>
              <a:rPr lang="en-US" sz="2800" smtClean="0">
                <a:latin typeface="Arial" charset="0"/>
                <a:cs typeface="+mj-cs"/>
              </a:rPr>
              <a:t> - patterned light</a:t>
            </a:r>
            <a:endParaRPr lang="en-US" smtClean="0">
              <a:cs typeface="+mj-cs"/>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8768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3" name="Picture 4" descr="4161329470_cae67f09aa.jpg                                      0000F413my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7388"/>
            <a:ext cx="8305800"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35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0179" name="Text Box 3"/>
          <p:cNvSpPr txBox="1">
            <a:spLocks noChangeArrowheads="1"/>
          </p:cNvSpPr>
          <p:nvPr/>
        </p:nvSpPr>
        <p:spPr bwMode="auto">
          <a:xfrm>
            <a:off x="517525" y="6308725"/>
            <a:ext cx="188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Practical light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80010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3" name="Text Box 3"/>
          <p:cNvSpPr txBox="1">
            <a:spLocks noChangeArrowheads="1"/>
          </p:cNvSpPr>
          <p:nvPr/>
        </p:nvSpPr>
        <p:spPr bwMode="auto">
          <a:xfrm>
            <a:off x="517525" y="6308725"/>
            <a:ext cx="188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Practical light</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sz="half" idx="1"/>
          </p:nvPr>
        </p:nvSpPr>
        <p:spPr>
          <a:xfrm>
            <a:off x="304800" y="381000"/>
            <a:ext cx="8382000" cy="5867400"/>
          </a:xfrm>
        </p:spPr>
        <p:txBody>
          <a:bodyPr/>
          <a:lstStyle/>
          <a:p>
            <a:pPr eaLnBrk="1" hangingPunct="1">
              <a:buFontTx/>
              <a:buNone/>
              <a:defRPr/>
            </a:pPr>
            <a:r>
              <a:rPr lang="en-US" sz="2000" b="1" smtClean="0">
                <a:solidFill>
                  <a:srgbClr val="000000"/>
                </a:solidFill>
                <a:latin typeface="Arial" charset="0"/>
                <a:cs typeface="+mn-cs"/>
              </a:rPr>
              <a:t>3 Point Lighting </a:t>
            </a:r>
            <a:r>
              <a:rPr lang="en-US" sz="2000" smtClean="0">
                <a:solidFill>
                  <a:srgbClr val="000000"/>
                </a:solidFill>
                <a:latin typeface="Arial" charset="0"/>
                <a:cs typeface="+mn-cs"/>
              </a:rPr>
              <a:t>is a classic lighting technique which uses 3 basic lights to illuminate the subject; the key, fill and backlight. Each light has a particular function. Even if many lights are used to cover a large set, each light plays one of these three roles.</a:t>
            </a:r>
          </a:p>
        </p:txBody>
      </p:sp>
      <p:pic>
        <p:nvPicPr>
          <p:cNvPr id="491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6888"/>
            <a:ext cx="6781800"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sz="half" idx="1"/>
          </p:nvPr>
        </p:nvSpPr>
        <p:spPr>
          <a:xfrm>
            <a:off x="304800" y="381000"/>
            <a:ext cx="4800600" cy="5867400"/>
          </a:xfrm>
        </p:spPr>
        <p:txBody>
          <a:bodyPr/>
          <a:lstStyle/>
          <a:p>
            <a:pPr eaLnBrk="1" hangingPunct="1">
              <a:buFontTx/>
              <a:buNone/>
              <a:defRPr/>
            </a:pPr>
            <a:r>
              <a:rPr lang="en-US" sz="2000" b="1" smtClean="0">
                <a:solidFill>
                  <a:srgbClr val="000000"/>
                </a:solidFill>
                <a:latin typeface="Arial" charset="0"/>
                <a:cs typeface="+mn-cs"/>
              </a:rPr>
              <a:t>3 Point Lighting</a:t>
            </a:r>
          </a:p>
          <a:p>
            <a:pPr eaLnBrk="1" hangingPunct="1">
              <a:buFontTx/>
              <a:buNone/>
              <a:defRPr/>
            </a:pPr>
            <a:endParaRPr lang="en-US" sz="2000" smtClean="0">
              <a:solidFill>
                <a:srgbClr val="000000"/>
              </a:solidFill>
              <a:latin typeface="Arial" charset="0"/>
              <a:cs typeface="+mn-cs"/>
            </a:endParaRPr>
          </a:p>
          <a:p>
            <a:pPr eaLnBrk="1" hangingPunct="1">
              <a:defRPr/>
            </a:pPr>
            <a:r>
              <a:rPr lang="en-US" sz="2000" smtClean="0">
                <a:solidFill>
                  <a:srgbClr val="000000"/>
                </a:solidFill>
                <a:latin typeface="Arial" charset="0"/>
                <a:cs typeface="+mn-cs"/>
              </a:rPr>
              <a:t>Key Light -	The main light on the subject, providing most of the illumination and contrast.</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59436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46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91200" y="0"/>
            <a:ext cx="3352800" cy="2968625"/>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sz="half" idx="1"/>
          </p:nvPr>
        </p:nvSpPr>
        <p:spPr>
          <a:xfrm>
            <a:off x="304800" y="381000"/>
            <a:ext cx="4800600" cy="5867400"/>
          </a:xfrm>
        </p:spPr>
        <p:txBody>
          <a:bodyPr/>
          <a:lstStyle/>
          <a:p>
            <a:pPr eaLnBrk="1" hangingPunct="1">
              <a:buFontTx/>
              <a:buNone/>
              <a:defRPr/>
            </a:pPr>
            <a:r>
              <a:rPr lang="en-US" sz="2000" b="1" smtClean="0">
                <a:solidFill>
                  <a:srgbClr val="000000"/>
                </a:solidFill>
                <a:latin typeface="Arial" charset="0"/>
                <a:cs typeface="+mn-cs"/>
              </a:rPr>
              <a:t>3 Point Lighting</a:t>
            </a:r>
            <a:endParaRPr lang="en-US" sz="2000" smtClean="0">
              <a:solidFill>
                <a:srgbClr val="000000"/>
              </a:solidFill>
              <a:latin typeface="Arial" charset="0"/>
              <a:cs typeface="+mn-cs"/>
            </a:endParaRPr>
          </a:p>
          <a:p>
            <a:pPr eaLnBrk="1" hangingPunct="1">
              <a:defRPr/>
            </a:pPr>
            <a:r>
              <a:rPr lang="en-US" sz="2000" smtClean="0">
                <a:solidFill>
                  <a:srgbClr val="000000"/>
                </a:solidFill>
                <a:latin typeface="Arial" charset="0"/>
                <a:cs typeface="+mn-cs"/>
              </a:rPr>
              <a:t>Fill Light -	A light placed to the side of the subject to fill out shadows and balance the key light.</a:t>
            </a:r>
          </a:p>
          <a:p>
            <a:pPr eaLnBrk="1" hangingPunct="1">
              <a:buFontTx/>
              <a:buNone/>
              <a:defRPr/>
            </a:pPr>
            <a:endParaRPr lang="en-US" sz="2000" smtClean="0">
              <a:solidFill>
                <a:srgbClr val="000000"/>
              </a:solidFill>
              <a:latin typeface="Arial" charset="0"/>
              <a:cs typeface="+mn-cs"/>
            </a:endParaRPr>
          </a:p>
          <a:p>
            <a:pPr eaLnBrk="1" hangingPunct="1">
              <a:buFontTx/>
              <a:buNone/>
              <a:defRPr/>
            </a:pPr>
            <a:endParaRPr lang="en-US" sz="2000" smtClean="0">
              <a:solidFill>
                <a:srgbClr val="000000"/>
              </a:solidFill>
              <a:latin typeface="Arial" charset="0"/>
              <a:cs typeface="+mn-cs"/>
            </a:endParaRPr>
          </a:p>
        </p:txBody>
      </p:sp>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9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1238"/>
            <a:ext cx="6096000" cy="457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304800" y="381000"/>
            <a:ext cx="4800600" cy="5867400"/>
          </a:xfrm>
        </p:spPr>
        <p:txBody>
          <a:bodyPr/>
          <a:lstStyle/>
          <a:p>
            <a:pPr eaLnBrk="1" hangingPunct="1">
              <a:buFontTx/>
              <a:buNone/>
              <a:defRPr/>
            </a:pPr>
            <a:r>
              <a:rPr lang="en-US" sz="2000" b="1" smtClean="0">
                <a:solidFill>
                  <a:srgbClr val="000000"/>
                </a:solidFill>
                <a:latin typeface="Arial" charset="0"/>
                <a:cs typeface="+mn-cs"/>
              </a:rPr>
              <a:t>3 Point Lighting</a:t>
            </a:r>
            <a:endParaRPr lang="en-US" sz="2000" smtClean="0">
              <a:solidFill>
                <a:srgbClr val="000000"/>
              </a:solidFill>
              <a:latin typeface="Arial" charset="0"/>
              <a:cs typeface="+mn-cs"/>
            </a:endParaRPr>
          </a:p>
          <a:p>
            <a:pPr eaLnBrk="1" hangingPunct="1">
              <a:buFontTx/>
              <a:buNone/>
              <a:defRPr/>
            </a:pPr>
            <a:endParaRPr lang="en-US" sz="1000" smtClean="0">
              <a:solidFill>
                <a:srgbClr val="000000"/>
              </a:solidFill>
              <a:latin typeface="Arial" charset="0"/>
              <a:cs typeface="+mn-cs"/>
            </a:endParaRPr>
          </a:p>
          <a:p>
            <a:pPr eaLnBrk="1" hangingPunct="1">
              <a:defRPr/>
            </a:pPr>
            <a:r>
              <a:rPr lang="en-US" sz="2000" smtClean="0">
                <a:solidFill>
                  <a:srgbClr val="000000"/>
                </a:solidFill>
                <a:latin typeface="Arial" charset="0"/>
                <a:cs typeface="+mn-cs"/>
              </a:rPr>
              <a:t>Back Light - A light placed at the rear of a subject to light from behind.</a:t>
            </a:r>
          </a:p>
          <a:p>
            <a:pPr eaLnBrk="1" hangingPunct="1">
              <a:defRPr/>
            </a:pPr>
            <a:r>
              <a:rPr lang="en-US" sz="2000" smtClean="0">
                <a:solidFill>
                  <a:srgbClr val="000000"/>
                </a:solidFill>
                <a:latin typeface="Arial" charset="0"/>
                <a:cs typeface="+mn-cs"/>
              </a:rPr>
              <a:t>(also called a rim light or kicker)</a:t>
            </a:r>
          </a:p>
        </p:txBody>
      </p:sp>
      <p:pic>
        <p:nvPicPr>
          <p:cNvPr id="6042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9788"/>
            <a:ext cx="6324600" cy="47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27432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863" y="2514600"/>
            <a:ext cx="376713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28600"/>
            <a:ext cx="5715000" cy="990600"/>
          </a:xfrm>
        </p:spPr>
        <p:txBody>
          <a:bodyPr/>
          <a:lstStyle/>
          <a:p>
            <a:pPr eaLnBrk="1" hangingPunct="1">
              <a:defRPr/>
            </a:pPr>
            <a:r>
              <a:rPr lang="en-US" sz="2800" smtClean="0">
                <a:solidFill>
                  <a:srgbClr val="000000"/>
                </a:solidFill>
                <a:latin typeface="Arial" charset="0"/>
                <a:cs typeface="+mj-cs"/>
              </a:rPr>
              <a:t>Common Lighting Terminology</a:t>
            </a:r>
            <a:endParaRPr lang="en-US" sz="1300" smtClean="0">
              <a:solidFill>
                <a:srgbClr val="000000"/>
              </a:solidFill>
              <a:latin typeface="Lucida Grande" charset="0"/>
              <a:cs typeface="+mj-cs"/>
            </a:endParaRPr>
          </a:p>
        </p:txBody>
      </p:sp>
      <p:sp>
        <p:nvSpPr>
          <p:cNvPr id="3075" name="Rectangle 3"/>
          <p:cNvSpPr>
            <a:spLocks noGrp="1" noChangeArrowheads="1"/>
          </p:cNvSpPr>
          <p:nvPr>
            <p:ph type="body" sz="half" idx="1"/>
          </p:nvPr>
        </p:nvSpPr>
        <p:spPr>
          <a:xfrm>
            <a:off x="381000" y="1524000"/>
            <a:ext cx="4038600" cy="4114800"/>
          </a:xfrm>
        </p:spPr>
        <p:txBody>
          <a:bodyPr/>
          <a:lstStyle/>
          <a:p>
            <a:pPr eaLnBrk="1" hangingPunct="1">
              <a:defRPr/>
            </a:pPr>
            <a:r>
              <a:rPr lang="en-US" sz="2000" dirty="0" smtClean="0">
                <a:solidFill>
                  <a:srgbClr val="000000"/>
                </a:solidFill>
                <a:latin typeface="Arial" charset="0"/>
                <a:cs typeface="+mn-cs"/>
              </a:rPr>
              <a:t>Ambient Light - The light already present in a scene, before any additional lighting is added.</a:t>
            </a:r>
          </a:p>
          <a:p>
            <a:pPr eaLnBrk="1" hangingPunct="1">
              <a:buFontTx/>
              <a:buNone/>
              <a:defRPr/>
            </a:pPr>
            <a:endParaRPr lang="en-US" sz="2000" dirty="0" smtClean="0">
              <a:solidFill>
                <a:srgbClr val="000000"/>
              </a:solidFill>
              <a:latin typeface="Arial" charset="0"/>
              <a:cs typeface="+mn-cs"/>
            </a:endParaRPr>
          </a:p>
          <a:p>
            <a:pPr eaLnBrk="1" hangingPunct="1">
              <a:defRPr/>
            </a:pPr>
            <a:r>
              <a:rPr lang="en-US" sz="2000" dirty="0" smtClean="0">
                <a:solidFill>
                  <a:srgbClr val="000000"/>
                </a:solidFill>
                <a:latin typeface="Arial" charset="0"/>
                <a:cs typeface="+mn-cs"/>
              </a:rPr>
              <a:t>Incident Light - Light falling on the object</a:t>
            </a:r>
          </a:p>
          <a:p>
            <a:pPr eaLnBrk="1" hangingPunct="1">
              <a:defRPr/>
            </a:pPr>
            <a:endParaRPr lang="en-US" sz="2000" dirty="0" smtClean="0">
              <a:solidFill>
                <a:srgbClr val="000000"/>
              </a:solidFill>
              <a:latin typeface="Arial" charset="0"/>
              <a:cs typeface="+mn-cs"/>
            </a:endParaRPr>
          </a:p>
          <a:p>
            <a:pPr eaLnBrk="1" hangingPunct="1">
              <a:defRPr/>
            </a:pPr>
            <a:r>
              <a:rPr lang="en-US" sz="2000" dirty="0" smtClean="0">
                <a:solidFill>
                  <a:srgbClr val="000000"/>
                </a:solidFill>
                <a:latin typeface="Arial" charset="0"/>
                <a:cs typeface="+mn-cs"/>
              </a:rPr>
              <a:t>Reflected Light - Light seen after having bounced off a surface.</a:t>
            </a: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43250"/>
            <a:ext cx="49530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304800" y="381000"/>
            <a:ext cx="4800600" cy="5867400"/>
          </a:xfrm>
        </p:spPr>
        <p:txBody>
          <a:bodyPr/>
          <a:lstStyle/>
          <a:p>
            <a:pPr eaLnBrk="1" hangingPunct="1">
              <a:buFontTx/>
              <a:buNone/>
              <a:defRPr/>
            </a:pPr>
            <a:r>
              <a:rPr lang="en-US" sz="2000" b="1" smtClean="0">
                <a:solidFill>
                  <a:srgbClr val="000000"/>
                </a:solidFill>
                <a:latin typeface="Arial" charset="0"/>
                <a:cs typeface="+mn-cs"/>
              </a:rPr>
              <a:t>3 Point Lighting</a:t>
            </a:r>
            <a:endParaRPr lang="en-US" sz="2000" smtClean="0">
              <a:solidFill>
                <a:srgbClr val="000000"/>
              </a:solidFill>
              <a:latin typeface="Arial" charset="0"/>
              <a:cs typeface="+mn-cs"/>
            </a:endParaRPr>
          </a:p>
          <a:p>
            <a:pPr eaLnBrk="1" hangingPunct="1">
              <a:defRPr/>
            </a:pPr>
            <a:r>
              <a:rPr lang="en-US" sz="2000" smtClean="0">
                <a:solidFill>
                  <a:srgbClr val="000000"/>
                </a:solidFill>
                <a:latin typeface="Arial" charset="0"/>
                <a:cs typeface="+mn-cs"/>
              </a:rPr>
              <a:t>Key Light and Back Light</a:t>
            </a:r>
          </a:p>
        </p:txBody>
      </p:sp>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27200"/>
            <a:ext cx="70104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609600"/>
            <a:ext cx="1676400" cy="609600"/>
          </a:xfrm>
        </p:spPr>
        <p:txBody>
          <a:bodyPr/>
          <a:lstStyle/>
          <a:p>
            <a:pPr eaLnBrk="1" hangingPunct="1">
              <a:defRPr/>
            </a:pPr>
            <a:r>
              <a:rPr lang="en-US" sz="2800" smtClean="0">
                <a:solidFill>
                  <a:srgbClr val="000000"/>
                </a:solidFill>
                <a:latin typeface="Arial" charset="0"/>
                <a:cs typeface="+mj-cs"/>
              </a:rPr>
              <a:t>Eyelight</a:t>
            </a:r>
            <a:br>
              <a:rPr lang="en-US" sz="2800" smtClean="0">
                <a:solidFill>
                  <a:srgbClr val="000000"/>
                </a:solidFill>
                <a:latin typeface="Arial" charset="0"/>
                <a:cs typeface="+mj-cs"/>
              </a:rPr>
            </a:br>
            <a:r>
              <a:rPr lang="en-US" sz="1300" smtClean="0">
                <a:solidFill>
                  <a:srgbClr val="000000"/>
                </a:solidFill>
                <a:latin typeface="Lucida Grande" charset="0"/>
                <a:cs typeface="+mj-cs"/>
              </a:rPr>
              <a:t/>
            </a:r>
            <a:br>
              <a:rPr lang="en-US" sz="1300" smtClean="0">
                <a:solidFill>
                  <a:srgbClr val="000000"/>
                </a:solidFill>
                <a:latin typeface="Lucida Grande" charset="0"/>
                <a:cs typeface="+mj-cs"/>
              </a:rPr>
            </a:br>
            <a:endParaRPr lang="en-US" sz="1300" smtClean="0">
              <a:solidFill>
                <a:srgbClr val="000000"/>
              </a:solidFill>
              <a:latin typeface="Lucida Grande" charset="0"/>
              <a:cs typeface="+mj-cs"/>
            </a:endParaRPr>
          </a:p>
        </p:txBody>
      </p:sp>
      <p:sp>
        <p:nvSpPr>
          <p:cNvPr id="52227" name="Rectangle 3"/>
          <p:cNvSpPr>
            <a:spLocks noGrp="1" noChangeArrowheads="1"/>
          </p:cNvSpPr>
          <p:nvPr>
            <p:ph type="body" sz="half" idx="1"/>
          </p:nvPr>
        </p:nvSpPr>
        <p:spPr>
          <a:xfrm>
            <a:off x="914400" y="1143000"/>
            <a:ext cx="6705600" cy="2514600"/>
          </a:xfrm>
        </p:spPr>
        <p:txBody>
          <a:bodyPr/>
          <a:lstStyle/>
          <a:p>
            <a:pPr eaLnBrk="1" hangingPunct="1">
              <a:lnSpc>
                <a:spcPct val="90000"/>
              </a:lnSpc>
              <a:defRPr/>
            </a:pPr>
            <a:r>
              <a:rPr lang="en-US" sz="2000" smtClean="0">
                <a:solidFill>
                  <a:srgbClr val="000000"/>
                </a:solidFill>
                <a:latin typeface="Arial" charset="0"/>
                <a:cs typeface="+mn-cs"/>
              </a:rPr>
              <a:t>Eyelight is any light used to produce added sparkle to the eye of an actor. The sparkle is a reflection on the surface of the eye.</a:t>
            </a:r>
            <a:br>
              <a:rPr lang="en-US" sz="2000" smtClean="0">
                <a:solidFill>
                  <a:srgbClr val="000000"/>
                </a:solidFill>
                <a:latin typeface="Arial" charset="0"/>
                <a:cs typeface="+mn-cs"/>
              </a:rPr>
            </a:br>
            <a:endParaRPr lang="en-US" sz="2000" smtClean="0">
              <a:solidFill>
                <a:srgbClr val="000000"/>
              </a:solidFill>
              <a:latin typeface="Arial" charset="0"/>
              <a:cs typeface="+mn-cs"/>
            </a:endParaRPr>
          </a:p>
          <a:p>
            <a:pPr eaLnBrk="1" hangingPunct="1">
              <a:lnSpc>
                <a:spcPct val="90000"/>
              </a:lnSpc>
              <a:defRPr/>
            </a:pPr>
            <a:r>
              <a:rPr lang="en-US" sz="2000" smtClean="0">
                <a:solidFill>
                  <a:srgbClr val="000000"/>
                </a:solidFill>
                <a:latin typeface="Arial" charset="0"/>
                <a:cs typeface="+mn-cs"/>
              </a:rPr>
              <a:t>It is created by placing a bright surface at a point where it will create a virtual image on the eye for the camera to pick up.</a:t>
            </a:r>
          </a:p>
          <a:p>
            <a:pPr eaLnBrk="1" hangingPunct="1">
              <a:lnSpc>
                <a:spcPct val="90000"/>
              </a:lnSpc>
              <a:defRPr/>
            </a:pPr>
            <a:endParaRPr lang="en-US" sz="2000" smtClean="0">
              <a:solidFill>
                <a:srgbClr val="000000"/>
              </a:solidFill>
              <a:latin typeface="Arial" charset="0"/>
              <a:cs typeface="+mn-cs"/>
            </a:endParaRPr>
          </a:p>
        </p:txBody>
      </p: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673475"/>
            <a:ext cx="4648200"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2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3475"/>
            <a:ext cx="4648200"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57200" y="685800"/>
            <a:ext cx="71628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defRPr/>
            </a:pPr>
            <a:r>
              <a:rPr lang="en-US" dirty="0">
                <a:latin typeface="Lucida Grande" charset="0"/>
                <a:cs typeface="+mn-cs"/>
              </a:rPr>
              <a:t>In-class Exercise:</a:t>
            </a:r>
          </a:p>
          <a:p>
            <a:pPr marL="457200" indent="-457200">
              <a:defRPr/>
            </a:pPr>
            <a:endParaRPr lang="en-US" dirty="0">
              <a:latin typeface="Lucida Grande" charset="0"/>
              <a:cs typeface="+mn-cs"/>
            </a:endParaRPr>
          </a:p>
          <a:p>
            <a:pPr marL="457200" indent="-457200">
              <a:defRPr/>
            </a:pPr>
            <a:r>
              <a:rPr lang="en-US" dirty="0">
                <a:latin typeface="Lucida Grande" charset="0"/>
                <a:cs typeface="+mn-cs"/>
              </a:rPr>
              <a:t>Set-up #1 - Rembrandt lighting </a:t>
            </a:r>
          </a:p>
          <a:p>
            <a:pPr marL="457200" indent="-457200">
              <a:defRPr/>
            </a:pPr>
            <a:r>
              <a:rPr lang="en-US" dirty="0">
                <a:latin typeface="Lucida Grande" charset="0"/>
                <a:cs typeface="+mn-cs"/>
              </a:rPr>
              <a:t>Set-up #2 - 3 Point lighting</a:t>
            </a:r>
          </a:p>
          <a:p>
            <a:pPr marL="457200" indent="-457200">
              <a:defRPr/>
            </a:pPr>
            <a:r>
              <a:rPr lang="en-US" dirty="0">
                <a:latin typeface="Lucida Grande" charset="0"/>
                <a:cs typeface="+mn-cs"/>
              </a:rPr>
              <a:t>Set-up #3 - Cross lighting</a:t>
            </a:r>
            <a:endParaRPr lang="en-US" dirty="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152400"/>
            <a:ext cx="5029200" cy="1143000"/>
          </a:xfrm>
        </p:spPr>
        <p:txBody>
          <a:bodyPr/>
          <a:lstStyle/>
          <a:p>
            <a:pPr eaLnBrk="1" hangingPunct="1">
              <a:defRPr/>
            </a:pPr>
            <a:r>
              <a:rPr lang="en-US" sz="3600" smtClean="0">
                <a:latin typeface="Postmaster" charset="0"/>
                <a:cs typeface="+mj-cs"/>
              </a:rPr>
              <a:t>Rembrandt Lighting</a:t>
            </a:r>
            <a:endParaRPr lang="en-US" smtClean="0">
              <a:cs typeface="+mj-cs"/>
            </a:endParaRP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9400"/>
            <a:ext cx="4826000" cy="530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708" name="Rectangle 4"/>
          <p:cNvSpPr>
            <a:spLocks noChangeArrowheads="1"/>
          </p:cNvSpPr>
          <p:nvPr/>
        </p:nvSpPr>
        <p:spPr bwMode="auto">
          <a:xfrm>
            <a:off x="4983163" y="1273175"/>
            <a:ext cx="4111625"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000000"/>
                </a:solidFill>
                <a:latin typeface="Arial" charset="0"/>
                <a:cs typeface="+mn-cs"/>
              </a:rPr>
              <a:t>Rembrandt lighting is a technique that </a:t>
            </a:r>
          </a:p>
          <a:p>
            <a:pPr>
              <a:defRPr/>
            </a:pPr>
            <a:r>
              <a:rPr lang="en-US" sz="1800">
                <a:solidFill>
                  <a:srgbClr val="000000"/>
                </a:solidFill>
                <a:latin typeface="Arial" charset="0"/>
                <a:cs typeface="+mn-cs"/>
              </a:rPr>
              <a:t>is sometimes used in studio portrait </a:t>
            </a:r>
          </a:p>
          <a:p>
            <a:pPr>
              <a:defRPr/>
            </a:pPr>
            <a:r>
              <a:rPr lang="en-US" sz="1800">
                <a:solidFill>
                  <a:srgbClr val="000000"/>
                </a:solidFill>
                <a:latin typeface="Arial" charset="0"/>
                <a:cs typeface="+mn-cs"/>
              </a:rPr>
              <a:t>photography. It can be achieved using </a:t>
            </a:r>
          </a:p>
          <a:p>
            <a:pPr>
              <a:defRPr/>
            </a:pPr>
            <a:r>
              <a:rPr lang="en-US" sz="1800">
                <a:solidFill>
                  <a:srgbClr val="000000"/>
                </a:solidFill>
                <a:latin typeface="Arial" charset="0"/>
                <a:cs typeface="+mn-cs"/>
              </a:rPr>
              <a:t>one light and a reflector. It is capable </a:t>
            </a:r>
          </a:p>
          <a:p>
            <a:pPr>
              <a:defRPr/>
            </a:pPr>
            <a:r>
              <a:rPr lang="en-US" sz="1800">
                <a:solidFill>
                  <a:srgbClr val="000000"/>
                </a:solidFill>
                <a:latin typeface="Arial" charset="0"/>
                <a:cs typeface="+mn-cs"/>
              </a:rPr>
              <a:t>of producing images which appear </a:t>
            </a:r>
          </a:p>
          <a:p>
            <a:pPr>
              <a:defRPr/>
            </a:pPr>
            <a:r>
              <a:rPr lang="en-US" sz="1800">
                <a:solidFill>
                  <a:srgbClr val="000000"/>
                </a:solidFill>
                <a:latin typeface="Arial" charset="0"/>
                <a:cs typeface="+mn-cs"/>
              </a:rPr>
              <a:t>both natural and compelling with a </a:t>
            </a:r>
          </a:p>
          <a:p>
            <a:pPr>
              <a:defRPr/>
            </a:pPr>
            <a:r>
              <a:rPr lang="en-US" sz="1800">
                <a:solidFill>
                  <a:srgbClr val="000000"/>
                </a:solidFill>
                <a:latin typeface="Arial" charset="0"/>
                <a:cs typeface="+mn-cs"/>
              </a:rPr>
              <a:t>minimum of equipment. </a:t>
            </a:r>
          </a:p>
          <a:p>
            <a:pPr>
              <a:defRPr/>
            </a:pPr>
            <a:endParaRPr lang="en-US" sz="1800">
              <a:solidFill>
                <a:srgbClr val="000000"/>
              </a:solidFill>
              <a:latin typeface="Arial" charset="0"/>
              <a:cs typeface="+mn-cs"/>
            </a:endParaRPr>
          </a:p>
          <a:p>
            <a:pPr>
              <a:defRPr/>
            </a:pPr>
            <a:r>
              <a:rPr lang="en-US" sz="1800">
                <a:solidFill>
                  <a:srgbClr val="000000"/>
                </a:solidFill>
                <a:latin typeface="Arial" charset="0"/>
                <a:cs typeface="+mn-cs"/>
              </a:rPr>
              <a:t>Rembrandt lighting is characterized </a:t>
            </a:r>
          </a:p>
          <a:p>
            <a:pPr>
              <a:defRPr/>
            </a:pPr>
            <a:r>
              <a:rPr lang="en-US" sz="1800">
                <a:solidFill>
                  <a:srgbClr val="000000"/>
                </a:solidFill>
                <a:latin typeface="Arial" charset="0"/>
                <a:cs typeface="+mn-cs"/>
              </a:rPr>
              <a:t>by an illuminated triangle under the </a:t>
            </a:r>
          </a:p>
          <a:p>
            <a:pPr>
              <a:defRPr/>
            </a:pPr>
            <a:r>
              <a:rPr lang="en-US" sz="1800">
                <a:solidFill>
                  <a:srgbClr val="000000"/>
                </a:solidFill>
                <a:latin typeface="Arial" charset="0"/>
                <a:cs typeface="+mn-cs"/>
              </a:rPr>
              <a:t>eye of the subject, on the less </a:t>
            </a:r>
          </a:p>
          <a:p>
            <a:pPr>
              <a:defRPr/>
            </a:pPr>
            <a:r>
              <a:rPr lang="en-US" sz="1800">
                <a:solidFill>
                  <a:srgbClr val="000000"/>
                </a:solidFill>
                <a:latin typeface="Arial" charset="0"/>
                <a:cs typeface="+mn-cs"/>
              </a:rPr>
              <a:t>illuminated side of the face. </a:t>
            </a:r>
          </a:p>
          <a:p>
            <a:pPr>
              <a:defRPr/>
            </a:pPr>
            <a:endParaRPr lang="en-US" sz="1800">
              <a:solidFill>
                <a:srgbClr val="000000"/>
              </a:solidFill>
              <a:latin typeface="Arial" charset="0"/>
              <a:cs typeface="+mn-cs"/>
            </a:endParaRPr>
          </a:p>
          <a:p>
            <a:pPr>
              <a:defRPr/>
            </a:pPr>
            <a:r>
              <a:rPr lang="en-US" sz="1800">
                <a:solidFill>
                  <a:srgbClr val="000000"/>
                </a:solidFill>
                <a:latin typeface="Arial" charset="0"/>
                <a:cs typeface="+mn-cs"/>
              </a:rPr>
              <a:t>It is named for the Dutch painter </a:t>
            </a:r>
          </a:p>
          <a:p>
            <a:pPr>
              <a:defRPr/>
            </a:pPr>
            <a:r>
              <a:rPr lang="en-US" sz="1800">
                <a:solidFill>
                  <a:srgbClr val="000000"/>
                </a:solidFill>
                <a:latin typeface="Arial" charset="0"/>
                <a:cs typeface="+mn-cs"/>
              </a:rPr>
              <a:t>Rembrandt, who often used this type </a:t>
            </a:r>
          </a:p>
          <a:p>
            <a:pPr>
              <a:defRPr/>
            </a:pPr>
            <a:r>
              <a:rPr lang="en-US" sz="1800">
                <a:solidFill>
                  <a:srgbClr val="000000"/>
                </a:solidFill>
                <a:latin typeface="Arial" charset="0"/>
                <a:cs typeface="+mn-cs"/>
              </a:rPr>
              <a:t>of lighting.</a:t>
            </a:r>
          </a:p>
          <a:p>
            <a:pPr>
              <a:defRPr/>
            </a:pPr>
            <a:endParaRPr lang="en-US" sz="1800">
              <a:solidFill>
                <a:srgbClr val="000000"/>
              </a:solidFill>
              <a:latin typeface="Arial" charset="0"/>
              <a:cs typeface="+mn-cs"/>
            </a:endParaRPr>
          </a:p>
          <a:p>
            <a:pPr>
              <a:defRPr/>
            </a:pPr>
            <a:r>
              <a:rPr lang="en-US" sz="1800">
                <a:solidFill>
                  <a:srgbClr val="000000"/>
                </a:solidFill>
                <a:latin typeface="Arial" charset="0"/>
                <a:cs typeface="+mn-cs"/>
              </a:rPr>
              <a:t>Movie director Cecil B. DeMille is </a:t>
            </a:r>
          </a:p>
          <a:p>
            <a:pPr>
              <a:defRPr/>
            </a:pPr>
            <a:r>
              <a:rPr lang="en-US" sz="1800">
                <a:solidFill>
                  <a:srgbClr val="000000"/>
                </a:solidFill>
                <a:latin typeface="Arial" charset="0"/>
                <a:cs typeface="+mn-cs"/>
              </a:rPr>
              <a:t>credited with the first use of the term.</a:t>
            </a:r>
            <a:endParaRPr lang="en-US" sz="1300">
              <a:solidFill>
                <a:srgbClr val="000000"/>
              </a:solidFill>
              <a:latin typeface="Lucida Grande"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5800"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
            <a:ext cx="42211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4755" name="Rectangle 3"/>
          <p:cNvSpPr>
            <a:spLocks noChangeArrowheads="1"/>
          </p:cNvSpPr>
          <p:nvPr/>
        </p:nvSpPr>
        <p:spPr bwMode="auto">
          <a:xfrm>
            <a:off x="228600" y="685800"/>
            <a:ext cx="4191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000000"/>
                </a:solidFill>
                <a:latin typeface="Arial" charset="0"/>
                <a:cs typeface="+mn-cs"/>
              </a:rPr>
              <a:t>The triangle should be no longer than </a:t>
            </a:r>
          </a:p>
          <a:p>
            <a:pPr>
              <a:defRPr/>
            </a:pPr>
            <a:r>
              <a:rPr lang="en-US" sz="1800">
                <a:solidFill>
                  <a:srgbClr val="000000"/>
                </a:solidFill>
                <a:latin typeface="Arial" charset="0"/>
                <a:cs typeface="+mn-cs"/>
              </a:rPr>
              <a:t>the nose and no wider than the eye.</a:t>
            </a:r>
          </a:p>
          <a:p>
            <a:pPr>
              <a:defRPr/>
            </a:pPr>
            <a:r>
              <a:rPr lang="en-US" sz="1800">
                <a:solidFill>
                  <a:srgbClr val="000000"/>
                </a:solidFill>
                <a:latin typeface="Arial" charset="0"/>
                <a:cs typeface="+mn-cs"/>
              </a:rPr>
              <a:t> </a:t>
            </a:r>
          </a:p>
          <a:p>
            <a:pPr>
              <a:defRPr/>
            </a:pPr>
            <a:r>
              <a:rPr lang="en-US" sz="1800">
                <a:solidFill>
                  <a:srgbClr val="000000"/>
                </a:solidFill>
                <a:latin typeface="Arial" charset="0"/>
                <a:cs typeface="+mn-cs"/>
              </a:rPr>
              <a:t>This technique may be achieved subtly </a:t>
            </a:r>
          </a:p>
          <a:p>
            <a:pPr>
              <a:defRPr/>
            </a:pPr>
            <a:r>
              <a:rPr lang="en-US" sz="1800">
                <a:solidFill>
                  <a:srgbClr val="000000"/>
                </a:solidFill>
                <a:latin typeface="Arial" charset="0"/>
                <a:cs typeface="+mn-cs"/>
              </a:rPr>
              <a:t>or very dramatically by altering the </a:t>
            </a:r>
          </a:p>
          <a:p>
            <a:pPr>
              <a:defRPr/>
            </a:pPr>
            <a:r>
              <a:rPr lang="en-US" sz="1800">
                <a:solidFill>
                  <a:srgbClr val="000000"/>
                </a:solidFill>
                <a:latin typeface="Arial" charset="0"/>
                <a:cs typeface="+mn-cs"/>
              </a:rPr>
              <a:t>distance between subject and light </a:t>
            </a:r>
          </a:p>
          <a:p>
            <a:pPr>
              <a:defRPr/>
            </a:pPr>
            <a:r>
              <a:rPr lang="en-US" sz="1800">
                <a:solidFill>
                  <a:srgbClr val="000000"/>
                </a:solidFill>
                <a:latin typeface="Arial" charset="0"/>
                <a:cs typeface="+mn-cs"/>
              </a:rPr>
              <a:t>and relative strengths of the key and reflected light.</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28600" y="-14288"/>
            <a:ext cx="1841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Postmaster" charset="0"/>
              <a:cs typeface="+mn-cs"/>
            </a:endParaRPr>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41402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1000"/>
            <a:ext cx="40671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228600"/>
            <a:ext cx="5791200" cy="762000"/>
          </a:xfrm>
        </p:spPr>
        <p:txBody>
          <a:bodyPr/>
          <a:lstStyle/>
          <a:p>
            <a:pPr eaLnBrk="1" hangingPunct="1">
              <a:defRPr/>
            </a:pPr>
            <a:r>
              <a:rPr lang="en-US" smtClean="0">
                <a:latin typeface="Postmaster" charset="0"/>
                <a:cs typeface="+mj-cs"/>
              </a:rPr>
              <a:t>3 Point Lighting</a:t>
            </a:r>
            <a:endParaRPr lang="en-US" smtClean="0">
              <a:cs typeface="+mj-cs"/>
            </a:endParaRP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050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248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114800" y="0"/>
            <a:ext cx="5029200" cy="838200"/>
          </a:xfrm>
        </p:spPr>
        <p:txBody>
          <a:bodyPr/>
          <a:lstStyle/>
          <a:p>
            <a:pPr eaLnBrk="1" hangingPunct="1">
              <a:defRPr/>
            </a:pPr>
            <a:r>
              <a:rPr lang="en-US" sz="3600" smtClean="0">
                <a:latin typeface="Postmaster" charset="0"/>
                <a:cs typeface="+mj-cs"/>
              </a:rPr>
              <a:t>Cross Lighting</a:t>
            </a:r>
            <a:endParaRPr lang="en-US" smtClean="0">
              <a:cs typeface="+mj-cs"/>
            </a:endParaRPr>
          </a:p>
        </p:txBody>
      </p:sp>
      <p:sp>
        <p:nvSpPr>
          <p:cNvPr id="68611" name="Rectangle 3"/>
          <p:cNvSpPr>
            <a:spLocks noChangeArrowheads="1"/>
          </p:cNvSpPr>
          <p:nvPr/>
        </p:nvSpPr>
        <p:spPr bwMode="auto">
          <a:xfrm>
            <a:off x="4983163" y="1331913"/>
            <a:ext cx="1841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300">
              <a:solidFill>
                <a:srgbClr val="000000"/>
              </a:solidFill>
              <a:latin typeface="Lucida Grande" charset="0"/>
              <a:cs typeface="+mn-cs"/>
            </a:endParaRPr>
          </a:p>
        </p:txBody>
      </p:sp>
      <p:pic>
        <p:nvPicPr>
          <p:cNvPr id="40963" name="Picture 4" descr="cross_lighting.jpg                                             0000F413my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7070725"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90638" y="2487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0" y="990600"/>
            <a:ext cx="53975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7" name="Rectangle 7"/>
          <p:cNvSpPr>
            <a:spLocks noGrp="1" noChangeArrowheads="1"/>
          </p:cNvSpPr>
          <p:nvPr>
            <p:ph type="title" idx="4294967295"/>
          </p:nvPr>
        </p:nvSpPr>
        <p:spPr>
          <a:xfrm>
            <a:off x="0" y="304800"/>
            <a:ext cx="4648200" cy="5791200"/>
          </a:xfrm>
        </p:spPr>
        <p:txBody>
          <a:bodyPr/>
          <a:lstStyle/>
          <a:p>
            <a:pPr algn="l" eaLnBrk="1" hangingPunct="1">
              <a:defRPr/>
            </a:pPr>
            <a:r>
              <a:rPr lang="en-US" sz="1800" b="1" smtClean="0">
                <a:solidFill>
                  <a:schemeClr val="tx1"/>
                </a:solidFill>
                <a:latin typeface="Arial" charset="0"/>
                <a:cs typeface="+mj-cs"/>
              </a:rPr>
              <a:t>THE PROPERTIES OF LIGHT</a:t>
            </a:r>
            <a:br>
              <a:rPr lang="en-US" sz="1800" b="1" smtClean="0">
                <a:solidFill>
                  <a:schemeClr val="tx1"/>
                </a:solidFill>
                <a:latin typeface="Arial" charset="0"/>
                <a:cs typeface="+mj-cs"/>
              </a:rPr>
            </a:br>
            <a:r>
              <a:rPr lang="en-US" sz="1800" b="1" smtClean="0">
                <a:solidFill>
                  <a:schemeClr val="tx1"/>
                </a:solidFill>
                <a:latin typeface="Arial" charset="0"/>
                <a:cs typeface="+mj-cs"/>
              </a:rPr>
              <a:t/>
            </a:r>
            <a:br>
              <a:rPr lang="en-US" sz="1800" b="1" smtClean="0">
                <a:solidFill>
                  <a:schemeClr val="tx1"/>
                </a:solidFill>
                <a:latin typeface="Arial" charset="0"/>
                <a:cs typeface="+mj-cs"/>
              </a:rPr>
            </a:br>
            <a:r>
              <a:rPr lang="en-US" sz="1800" smtClean="0">
                <a:solidFill>
                  <a:schemeClr val="tx1"/>
                </a:solidFill>
                <a:latin typeface="Arial" charset="0"/>
                <a:cs typeface="+mj-cs"/>
              </a:rPr>
              <a:t>Any source of light can be described </a:t>
            </a:r>
            <a:br>
              <a:rPr lang="en-US" sz="1800" smtClean="0">
                <a:solidFill>
                  <a:schemeClr val="tx1"/>
                </a:solidFill>
                <a:latin typeface="Arial" charset="0"/>
                <a:cs typeface="+mj-cs"/>
              </a:rPr>
            </a:br>
            <a:r>
              <a:rPr lang="en-US" sz="1800" smtClean="0">
                <a:solidFill>
                  <a:schemeClr val="tx1"/>
                </a:solidFill>
                <a:latin typeface="Arial" charset="0"/>
                <a:cs typeface="+mj-cs"/>
              </a:rPr>
              <a:t>in terms of four properties:</a:t>
            </a:r>
            <a:br>
              <a:rPr lang="en-US" sz="1800" smtClean="0">
                <a:solidFill>
                  <a:schemeClr val="tx1"/>
                </a:solidFill>
                <a:latin typeface="Arial" charset="0"/>
                <a:cs typeface="+mj-cs"/>
              </a:rPr>
            </a:br>
            <a:r>
              <a:rPr lang="en-US" sz="1800" smtClean="0">
                <a:solidFill>
                  <a:schemeClr val="tx1"/>
                </a:solidFill>
                <a:latin typeface="Arial" charset="0"/>
                <a:cs typeface="+mj-cs"/>
              </a:rPr>
              <a:t/>
            </a:r>
            <a:br>
              <a:rPr lang="en-US" sz="1800" smtClean="0">
                <a:solidFill>
                  <a:schemeClr val="tx1"/>
                </a:solidFill>
                <a:latin typeface="Arial" charset="0"/>
                <a:cs typeface="+mj-cs"/>
              </a:rPr>
            </a:br>
            <a:r>
              <a:rPr lang="en-US" sz="1800" b="1" smtClean="0">
                <a:solidFill>
                  <a:schemeClr val="tx1"/>
                </a:solidFill>
                <a:latin typeface="Arial" charset="0"/>
                <a:cs typeface="+mj-cs"/>
              </a:rPr>
              <a:t>Intensity</a:t>
            </a:r>
            <a:r>
              <a:rPr lang="en-US" sz="1800" smtClean="0">
                <a:solidFill>
                  <a:schemeClr val="tx1"/>
                </a:solidFill>
                <a:latin typeface="Arial" charset="0"/>
                <a:cs typeface="+mj-cs"/>
              </a:rPr>
              <a:t>—Light can range from </a:t>
            </a:r>
            <a:br>
              <a:rPr lang="en-US" sz="1800" smtClean="0">
                <a:solidFill>
                  <a:schemeClr val="tx1"/>
                </a:solidFill>
                <a:latin typeface="Arial" charset="0"/>
                <a:cs typeface="+mj-cs"/>
              </a:rPr>
            </a:br>
            <a:r>
              <a:rPr lang="en-US" sz="1800" smtClean="0">
                <a:solidFill>
                  <a:schemeClr val="tx1"/>
                </a:solidFill>
                <a:latin typeface="Arial" charset="0"/>
                <a:cs typeface="+mj-cs"/>
              </a:rPr>
              <a:t>intense (sunlight) to subdued </a:t>
            </a:r>
            <a:br>
              <a:rPr lang="en-US" sz="1800" smtClean="0">
                <a:solidFill>
                  <a:schemeClr val="tx1"/>
                </a:solidFill>
                <a:latin typeface="Arial" charset="0"/>
                <a:cs typeface="+mj-cs"/>
              </a:rPr>
            </a:br>
            <a:r>
              <a:rPr lang="en-US" sz="1800" smtClean="0">
                <a:solidFill>
                  <a:schemeClr val="tx1"/>
                </a:solidFill>
                <a:latin typeface="Arial" charset="0"/>
                <a:cs typeface="+mj-cs"/>
              </a:rPr>
              <a:t>(match light). Generally, we discuss different intensities of light in </a:t>
            </a:r>
            <a:br>
              <a:rPr lang="en-US" sz="1800" smtClean="0">
                <a:solidFill>
                  <a:schemeClr val="tx1"/>
                </a:solidFill>
                <a:latin typeface="Arial" charset="0"/>
                <a:cs typeface="+mj-cs"/>
              </a:rPr>
            </a:br>
            <a:r>
              <a:rPr lang="en-US" sz="1800" smtClean="0">
                <a:solidFill>
                  <a:schemeClr val="tx1"/>
                </a:solidFill>
                <a:latin typeface="Arial" charset="0"/>
                <a:cs typeface="+mj-cs"/>
              </a:rPr>
              <a:t>quantified terms of </a:t>
            </a:r>
            <a:r>
              <a:rPr lang="en-US" sz="1800" b="1" i="1" smtClean="0">
                <a:solidFill>
                  <a:schemeClr val="tx1"/>
                </a:solidFill>
                <a:latin typeface="Arial" charset="0"/>
                <a:cs typeface="+mj-cs"/>
              </a:rPr>
              <a:t>stops</a:t>
            </a:r>
            <a:r>
              <a:rPr lang="en-US" sz="1800" smtClean="0">
                <a:solidFill>
                  <a:schemeClr val="tx1"/>
                </a:solidFill>
                <a:latin typeface="Arial" charset="0"/>
                <a:cs typeface="+mj-cs"/>
              </a:rPr>
              <a:t>.</a:t>
            </a:r>
            <a:br>
              <a:rPr lang="en-US" sz="1800" smtClean="0">
                <a:solidFill>
                  <a:schemeClr val="tx1"/>
                </a:solidFill>
                <a:latin typeface="Arial" charset="0"/>
                <a:cs typeface="+mj-cs"/>
              </a:rPr>
            </a:br>
            <a:r>
              <a:rPr lang="en-US" sz="1800" smtClean="0">
                <a:solidFill>
                  <a:schemeClr val="tx1"/>
                </a:solidFill>
                <a:latin typeface="Arial" charset="0"/>
                <a:cs typeface="+mj-cs"/>
              </a:rPr>
              <a:t/>
            </a:r>
            <a:br>
              <a:rPr lang="en-US" sz="1800" smtClean="0">
                <a:solidFill>
                  <a:schemeClr val="tx1"/>
                </a:solidFill>
                <a:latin typeface="Arial" charset="0"/>
                <a:cs typeface="+mj-cs"/>
              </a:rPr>
            </a:br>
            <a:r>
              <a:rPr lang="en-US" sz="1800" b="1" smtClean="0">
                <a:solidFill>
                  <a:schemeClr val="tx1"/>
                </a:solidFill>
                <a:latin typeface="Arial" charset="0"/>
                <a:cs typeface="+mj-cs"/>
              </a:rPr>
              <a:t>Color</a:t>
            </a:r>
            <a:r>
              <a:rPr lang="en-US" sz="1800" smtClean="0">
                <a:solidFill>
                  <a:schemeClr val="tx1"/>
                </a:solidFill>
                <a:latin typeface="Arial" charset="0"/>
                <a:cs typeface="+mj-cs"/>
              </a:rPr>
              <a:t>—Light has a color balance, </a:t>
            </a:r>
            <a:br>
              <a:rPr lang="en-US" sz="1800" smtClean="0">
                <a:solidFill>
                  <a:schemeClr val="tx1"/>
                </a:solidFill>
                <a:latin typeface="Arial" charset="0"/>
                <a:cs typeface="+mj-cs"/>
              </a:rPr>
            </a:br>
            <a:r>
              <a:rPr lang="en-US" sz="1800" smtClean="0">
                <a:solidFill>
                  <a:schemeClr val="tx1"/>
                </a:solidFill>
                <a:latin typeface="Arial" charset="0"/>
                <a:cs typeface="+mj-cs"/>
              </a:rPr>
              <a:t>which is dependent on the source </a:t>
            </a:r>
            <a:br>
              <a:rPr lang="en-US" sz="1800" smtClean="0">
                <a:solidFill>
                  <a:schemeClr val="tx1"/>
                </a:solidFill>
                <a:latin typeface="Arial" charset="0"/>
                <a:cs typeface="+mj-cs"/>
              </a:rPr>
            </a:br>
            <a:r>
              <a:rPr lang="en-US" sz="1800" smtClean="0">
                <a:solidFill>
                  <a:schemeClr val="tx1"/>
                </a:solidFill>
                <a:latin typeface="Arial" charset="0"/>
                <a:cs typeface="+mj-cs"/>
              </a:rPr>
              <a:t>(daylight, tungsten).</a:t>
            </a:r>
            <a:br>
              <a:rPr lang="en-US" sz="1800" smtClean="0">
                <a:solidFill>
                  <a:schemeClr val="tx1"/>
                </a:solidFill>
                <a:latin typeface="Arial" charset="0"/>
                <a:cs typeface="+mj-cs"/>
              </a:rPr>
            </a:br>
            <a:r>
              <a:rPr lang="en-US" sz="1800" smtClean="0">
                <a:solidFill>
                  <a:schemeClr val="tx1"/>
                </a:solidFill>
                <a:latin typeface="Arial" charset="0"/>
                <a:cs typeface="+mj-cs"/>
              </a:rPr>
              <a:t/>
            </a:r>
            <a:br>
              <a:rPr lang="en-US" sz="1800" smtClean="0">
                <a:solidFill>
                  <a:schemeClr val="tx1"/>
                </a:solidFill>
                <a:latin typeface="Arial" charset="0"/>
                <a:cs typeface="+mj-cs"/>
              </a:rPr>
            </a:br>
            <a:r>
              <a:rPr lang="en-US" sz="1800" b="1" smtClean="0">
                <a:solidFill>
                  <a:schemeClr val="tx1"/>
                </a:solidFill>
                <a:latin typeface="Arial" charset="0"/>
                <a:cs typeface="+mj-cs"/>
              </a:rPr>
              <a:t>Quality</a:t>
            </a:r>
            <a:r>
              <a:rPr lang="en-US" sz="1800" smtClean="0">
                <a:solidFill>
                  <a:schemeClr val="tx1"/>
                </a:solidFill>
                <a:latin typeface="Arial" charset="0"/>
                <a:cs typeface="+mj-cs"/>
              </a:rPr>
              <a:t>—Hardness (directness) or </a:t>
            </a:r>
            <a:br>
              <a:rPr lang="en-US" sz="1800" smtClean="0">
                <a:solidFill>
                  <a:schemeClr val="tx1"/>
                </a:solidFill>
                <a:latin typeface="Arial" charset="0"/>
                <a:cs typeface="+mj-cs"/>
              </a:rPr>
            </a:br>
            <a:r>
              <a:rPr lang="en-US" sz="1800" smtClean="0">
                <a:solidFill>
                  <a:schemeClr val="tx1"/>
                </a:solidFill>
                <a:latin typeface="Arial" charset="0"/>
                <a:cs typeface="+mj-cs"/>
              </a:rPr>
              <a:t>softness (diffuseness) of the light is </a:t>
            </a:r>
            <a:br>
              <a:rPr lang="en-US" sz="1800" smtClean="0">
                <a:solidFill>
                  <a:schemeClr val="tx1"/>
                </a:solidFill>
                <a:latin typeface="Arial" charset="0"/>
                <a:cs typeface="+mj-cs"/>
              </a:rPr>
            </a:br>
            <a:r>
              <a:rPr lang="en-US" sz="1800" smtClean="0">
                <a:solidFill>
                  <a:schemeClr val="tx1"/>
                </a:solidFill>
                <a:latin typeface="Arial" charset="0"/>
                <a:cs typeface="+mj-cs"/>
              </a:rPr>
              <a:t>referred to as quality.</a:t>
            </a:r>
            <a:br>
              <a:rPr lang="en-US" sz="1800" smtClean="0">
                <a:solidFill>
                  <a:schemeClr val="tx1"/>
                </a:solidFill>
                <a:latin typeface="Arial" charset="0"/>
                <a:cs typeface="+mj-cs"/>
              </a:rPr>
            </a:br>
            <a:r>
              <a:rPr lang="en-US" sz="1800" smtClean="0">
                <a:solidFill>
                  <a:schemeClr val="tx1"/>
                </a:solidFill>
                <a:latin typeface="Arial" charset="0"/>
                <a:cs typeface="+mj-cs"/>
              </a:rPr>
              <a:t/>
            </a:r>
            <a:br>
              <a:rPr lang="en-US" sz="1800" smtClean="0">
                <a:solidFill>
                  <a:schemeClr val="tx1"/>
                </a:solidFill>
                <a:latin typeface="Arial" charset="0"/>
                <a:cs typeface="+mj-cs"/>
              </a:rPr>
            </a:br>
            <a:r>
              <a:rPr lang="en-US" sz="1800" b="1" smtClean="0">
                <a:solidFill>
                  <a:schemeClr val="tx1"/>
                </a:solidFill>
                <a:latin typeface="Arial" charset="0"/>
                <a:cs typeface="+mj-cs"/>
              </a:rPr>
              <a:t>Angle</a:t>
            </a:r>
            <a:r>
              <a:rPr lang="en-US" sz="1800" smtClean="0">
                <a:solidFill>
                  <a:schemeClr val="tx1"/>
                </a:solidFill>
                <a:latin typeface="Arial" charset="0"/>
                <a:cs typeface="+mj-cs"/>
              </a:rPr>
              <a:t>—The angle of the source, </a:t>
            </a:r>
            <a:br>
              <a:rPr lang="en-US" sz="1800" smtClean="0">
                <a:solidFill>
                  <a:schemeClr val="tx1"/>
                </a:solidFill>
                <a:latin typeface="Arial" charset="0"/>
                <a:cs typeface="+mj-cs"/>
              </a:rPr>
            </a:br>
            <a:r>
              <a:rPr lang="en-US" sz="1800" smtClean="0">
                <a:solidFill>
                  <a:schemeClr val="tx1"/>
                </a:solidFill>
                <a:latin typeface="Arial" charset="0"/>
                <a:cs typeface="+mj-cs"/>
              </a:rPr>
              <a:t>relative to the reflective object or subject, affects intensity and quality.</a:t>
            </a:r>
            <a:endParaRPr lang="en-US" smtClean="0">
              <a:solidFill>
                <a:schemeClr val="tx1"/>
              </a:solidFill>
              <a:cs typeface="+mj-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5029200" y="609600"/>
            <a:ext cx="3810000" cy="5867400"/>
          </a:xfrm>
        </p:spPr>
        <p:txBody>
          <a:bodyPr/>
          <a:lstStyle/>
          <a:p>
            <a:pPr eaLnBrk="1" hangingPunct="1">
              <a:defRPr/>
            </a:pPr>
            <a:r>
              <a:rPr lang="en-US" sz="2400" smtClean="0">
                <a:solidFill>
                  <a:srgbClr val="000000"/>
                </a:solidFill>
                <a:latin typeface="Arial" charset="0"/>
                <a:cs typeface="+mn-cs"/>
              </a:rPr>
              <a:t>Hard Light - Light directly from a source such as the sun, traveling undisturbed onto the subject being lit.</a:t>
            </a:r>
          </a:p>
          <a:p>
            <a:pPr eaLnBrk="1" hangingPunct="1">
              <a:defRPr/>
            </a:pPr>
            <a:endParaRPr lang="en-US" sz="2400" smtClean="0">
              <a:solidFill>
                <a:srgbClr val="000000"/>
              </a:solidFill>
              <a:latin typeface="Arial" charset="0"/>
              <a:cs typeface="+mn-cs"/>
            </a:endParaRPr>
          </a:p>
          <a:p>
            <a:pPr eaLnBrk="1" hangingPunct="1">
              <a:defRPr/>
            </a:pPr>
            <a:r>
              <a:rPr lang="en-US" sz="2400" smtClean="0">
                <a:solidFill>
                  <a:srgbClr val="000000"/>
                </a:solidFill>
                <a:latin typeface="Arial" charset="0"/>
                <a:cs typeface="+mn-cs"/>
              </a:rPr>
              <a:t>Soft Light -	Light which appears to "wrap around" the subject to some degree. Produces less or softer shadows.</a:t>
            </a:r>
            <a:endParaRPr lang="en-US" sz="2400" smtClean="0">
              <a:solidFill>
                <a:srgbClr val="000000"/>
              </a:solidFill>
              <a:latin typeface="Lucida Grande" charset="0"/>
              <a:cs typeface="+mn-cs"/>
            </a:endParaRP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4978400" cy="63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1743075" y="709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13321" name="Rectangle 9"/>
          <p:cNvSpPr>
            <a:spLocks noGrp="1" noChangeArrowheads="1"/>
          </p:cNvSpPr>
          <p:nvPr>
            <p:ph type="title" idx="4294967295"/>
          </p:nvPr>
        </p:nvSpPr>
        <p:spPr>
          <a:xfrm>
            <a:off x="457200" y="1981200"/>
            <a:ext cx="7772400" cy="1905000"/>
          </a:xfrm>
        </p:spPr>
        <p:txBody>
          <a:bodyPr/>
          <a:lstStyle/>
          <a:p>
            <a:pPr algn="l" eaLnBrk="1" hangingPunct="1">
              <a:defRPr/>
            </a:pPr>
            <a:r>
              <a:rPr lang="en-US" sz="2000" smtClean="0">
                <a:solidFill>
                  <a:schemeClr val="tx1"/>
                </a:solidFill>
                <a:latin typeface="Arial" charset="0"/>
                <a:cs typeface="+mj-cs"/>
              </a:rPr>
              <a:t>There are two basic lighting philosophies:</a:t>
            </a:r>
            <a:br>
              <a:rPr lang="en-US" sz="2000" smtClean="0">
                <a:solidFill>
                  <a:schemeClr val="tx1"/>
                </a:solidFill>
                <a:latin typeface="Arial" charset="0"/>
                <a:cs typeface="+mj-cs"/>
              </a:rPr>
            </a:br>
            <a:r>
              <a:rPr lang="en-US" sz="2000" smtClean="0">
                <a:solidFill>
                  <a:schemeClr val="tx1"/>
                </a:solidFill>
                <a:latin typeface="Arial" charset="0"/>
                <a:cs typeface="+mj-cs"/>
              </a:rPr>
              <a:t/>
            </a:r>
            <a:br>
              <a:rPr lang="en-US" sz="2000" smtClean="0">
                <a:solidFill>
                  <a:schemeClr val="tx1"/>
                </a:solidFill>
                <a:latin typeface="Arial" charset="0"/>
                <a:cs typeface="+mj-cs"/>
              </a:rPr>
            </a:br>
            <a:r>
              <a:rPr lang="en-US" sz="2000" smtClean="0">
                <a:solidFill>
                  <a:schemeClr val="tx1"/>
                </a:solidFill>
                <a:latin typeface="Arial" charset="0"/>
                <a:cs typeface="+mj-cs"/>
              </a:rPr>
              <a:t>N</a:t>
            </a:r>
            <a:r>
              <a:rPr lang="en-US" sz="2000" b="1" smtClean="0">
                <a:solidFill>
                  <a:schemeClr val="tx1"/>
                </a:solidFill>
                <a:latin typeface="Arial" charset="0"/>
                <a:cs typeface="+mj-cs"/>
              </a:rPr>
              <a:t>aturalism </a:t>
            </a:r>
            <a:r>
              <a:rPr lang="en-US" sz="2000" smtClean="0">
                <a:solidFill>
                  <a:schemeClr val="tx1"/>
                </a:solidFill>
                <a:latin typeface="Arial" charset="0"/>
                <a:cs typeface="+mj-cs"/>
              </a:rPr>
              <a:t>follows the logical positioning of light sources in a scene and is often referred to as </a:t>
            </a:r>
            <a:r>
              <a:rPr lang="en-US" sz="2000" b="1" smtClean="0">
                <a:solidFill>
                  <a:schemeClr val="tx1"/>
                </a:solidFill>
                <a:latin typeface="Arial" charset="0"/>
                <a:cs typeface="+mj-cs"/>
              </a:rPr>
              <a:t>motivated</a:t>
            </a:r>
            <a:r>
              <a:rPr lang="en-US" sz="2000" smtClean="0">
                <a:solidFill>
                  <a:schemeClr val="tx1"/>
                </a:solidFill>
                <a:latin typeface="Arial" charset="0"/>
                <a:cs typeface="+mj-cs"/>
              </a:rPr>
              <a:t> lighting. </a:t>
            </a:r>
            <a:br>
              <a:rPr lang="en-US" sz="2000" smtClean="0">
                <a:solidFill>
                  <a:schemeClr val="tx1"/>
                </a:solidFill>
                <a:latin typeface="Arial" charset="0"/>
                <a:cs typeface="+mj-cs"/>
              </a:rPr>
            </a:br>
            <a:r>
              <a:rPr lang="en-US" sz="2000" smtClean="0">
                <a:solidFill>
                  <a:schemeClr val="tx1"/>
                </a:solidFill>
                <a:latin typeface="Arial" charset="0"/>
                <a:cs typeface="+mj-cs"/>
              </a:rPr>
              <a:t/>
            </a:r>
            <a:br>
              <a:rPr lang="en-US" sz="2000" smtClean="0">
                <a:solidFill>
                  <a:schemeClr val="tx1"/>
                </a:solidFill>
                <a:latin typeface="Arial" charset="0"/>
                <a:cs typeface="+mj-cs"/>
              </a:rPr>
            </a:br>
            <a:r>
              <a:rPr lang="en-US" sz="2000" b="1" smtClean="0">
                <a:solidFill>
                  <a:schemeClr val="tx1"/>
                </a:solidFill>
                <a:latin typeface="Arial" charset="0"/>
                <a:cs typeface="+mj-cs"/>
              </a:rPr>
              <a:t>Pictorialism </a:t>
            </a:r>
            <a:r>
              <a:rPr lang="en-US" sz="2000" smtClean="0">
                <a:solidFill>
                  <a:schemeClr val="tx1"/>
                </a:solidFill>
                <a:latin typeface="Arial" charset="0"/>
                <a:cs typeface="+mj-cs"/>
              </a:rPr>
              <a:t>allows the use of light angles that violate Naturalism</a:t>
            </a:r>
            <a:r>
              <a:rPr lang="ja-JP" altLang="en-US" sz="2000" smtClean="0">
                <a:solidFill>
                  <a:schemeClr val="tx1"/>
                </a:solidFill>
                <a:latin typeface="Arial"/>
                <a:cs typeface="+mj-cs"/>
              </a:rPr>
              <a:t>’</a:t>
            </a:r>
            <a:r>
              <a:rPr lang="en-US" sz="2000" smtClean="0">
                <a:solidFill>
                  <a:schemeClr val="tx1"/>
                </a:solidFill>
                <a:latin typeface="Arial" charset="0"/>
                <a:cs typeface="+mj-cs"/>
              </a:rPr>
              <a:t>s logic for artistic effect. 				</a:t>
            </a:r>
            <a:endParaRPr lang="en-US" smtClean="0">
              <a:solidFill>
                <a:schemeClr val="tx1"/>
              </a:solidFill>
              <a:latin typeface="Arial" charset="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743075" y="709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53251" name="Rectangle 3"/>
          <p:cNvSpPr>
            <a:spLocks noGrp="1" noChangeArrowheads="1"/>
          </p:cNvSpPr>
          <p:nvPr>
            <p:ph type="title" idx="4294967295"/>
          </p:nvPr>
        </p:nvSpPr>
        <p:spPr>
          <a:xfrm>
            <a:off x="228600" y="152400"/>
            <a:ext cx="8534400" cy="1752600"/>
          </a:xfrm>
        </p:spPr>
        <p:txBody>
          <a:bodyPr/>
          <a:lstStyle/>
          <a:p>
            <a:pPr algn="l" eaLnBrk="1" hangingPunct="1">
              <a:defRPr/>
            </a:pPr>
            <a:r>
              <a:rPr lang="en-US" sz="2000" b="1" smtClean="0">
                <a:solidFill>
                  <a:srgbClr val="000000"/>
                </a:solidFill>
                <a:latin typeface="Arial" charset="0"/>
                <a:cs typeface="+mj-cs"/>
              </a:rPr>
              <a:t>Naturalism</a:t>
            </a:r>
            <a:r>
              <a:rPr lang="en-US" sz="2000" smtClean="0">
                <a:solidFill>
                  <a:srgbClr val="000000"/>
                </a:solidFill>
                <a:latin typeface="Arial" charset="0"/>
                <a:cs typeface="+mj-cs"/>
              </a:rPr>
              <a:t> is lighting that follows the logical positioning of light sources in a scene.</a:t>
            </a:r>
            <a:br>
              <a:rPr lang="en-US" sz="2000" smtClean="0">
                <a:solidFill>
                  <a:srgbClr val="000000"/>
                </a:solidFill>
                <a:latin typeface="Arial" charset="0"/>
                <a:cs typeface="+mj-cs"/>
              </a:rPr>
            </a:br>
            <a:r>
              <a:rPr lang="en-US" sz="2000" smtClean="0">
                <a:solidFill>
                  <a:srgbClr val="000000"/>
                </a:solidFill>
                <a:latin typeface="Arial" charset="0"/>
                <a:cs typeface="+mj-cs"/>
              </a:rPr>
              <a:t>For example, when photographing two people facing each other in an exterior daylight scene, if one person is in backlight, the other person must be in full sunlight.</a:t>
            </a:r>
            <a:endParaRPr lang="en-US" sz="1300" smtClean="0">
              <a:solidFill>
                <a:srgbClr val="000000"/>
              </a:solidFill>
              <a:latin typeface="Lucida Grande" charset="0"/>
              <a:cs typeface="+mj-cs"/>
            </a:endParaRP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41148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81200"/>
            <a:ext cx="4038600" cy="247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54" name="Rectangle 6"/>
          <p:cNvSpPr>
            <a:spLocks noChangeArrowheads="1"/>
          </p:cNvSpPr>
          <p:nvPr/>
        </p:nvSpPr>
        <p:spPr bwMode="auto">
          <a:xfrm>
            <a:off x="0" y="4648200"/>
            <a:ext cx="892968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rgbClr val="000000"/>
                </a:solidFill>
                <a:latin typeface="Arial" charset="0"/>
                <a:cs typeface="+mn-cs"/>
              </a:rPr>
              <a:t>The cinematographer will ask the question, "Where is the light coming from </a:t>
            </a:r>
          </a:p>
          <a:p>
            <a:pPr>
              <a:defRPr/>
            </a:pPr>
            <a:r>
              <a:rPr lang="en-US" sz="2000">
                <a:solidFill>
                  <a:srgbClr val="000000"/>
                </a:solidFill>
                <a:latin typeface="Arial" charset="0"/>
                <a:cs typeface="+mn-cs"/>
              </a:rPr>
              <a:t>and can I justify this light source?"  They will then position lighting units which </a:t>
            </a:r>
          </a:p>
          <a:p>
            <a:pPr>
              <a:defRPr/>
            </a:pPr>
            <a:r>
              <a:rPr lang="en-US" sz="2000">
                <a:solidFill>
                  <a:srgbClr val="000000"/>
                </a:solidFill>
                <a:latin typeface="Arial" charset="0"/>
                <a:cs typeface="+mn-cs"/>
              </a:rPr>
              <a:t>will appear to mimic a logical light source.  Often the key light is cheated in </a:t>
            </a:r>
          </a:p>
          <a:p>
            <a:pPr>
              <a:defRPr/>
            </a:pPr>
            <a:r>
              <a:rPr lang="en-US" sz="2000">
                <a:solidFill>
                  <a:srgbClr val="000000"/>
                </a:solidFill>
                <a:latin typeface="Arial" charset="0"/>
                <a:cs typeface="+mn-cs"/>
              </a:rPr>
              <a:t>order to provide a more flattering or interesting light on the actor.</a:t>
            </a:r>
          </a:p>
          <a:p>
            <a:pPr>
              <a:defRPr/>
            </a:pPr>
            <a:endParaRPr lang="en-US" sz="2000">
              <a:solidFill>
                <a:srgbClr val="000000"/>
              </a:solidFill>
              <a:latin typeface="Arial" charset="0"/>
              <a:cs typeface="+mn-cs"/>
            </a:endParaRPr>
          </a:p>
          <a:p>
            <a:pPr>
              <a:defRPr/>
            </a:pPr>
            <a:r>
              <a:rPr lang="en-US" sz="2000">
                <a:solidFill>
                  <a:srgbClr val="000000"/>
                </a:solidFill>
                <a:latin typeface="Arial" charset="0"/>
                <a:cs typeface="+mn-cs"/>
              </a:rPr>
              <a:t>This is not the same as using only practical light sources to light the scene </a:t>
            </a:r>
          </a:p>
          <a:p>
            <a:pPr>
              <a:defRPr/>
            </a:pPr>
            <a:r>
              <a:rPr lang="en-US" sz="2000">
                <a:solidFill>
                  <a:srgbClr val="000000"/>
                </a:solidFill>
                <a:latin typeface="Arial" charset="0"/>
                <a:cs typeface="+mn-cs"/>
              </a:rPr>
              <a:t>such as in Kubrick</a:t>
            </a:r>
            <a:r>
              <a:rPr lang="ja-JP" altLang="en-US" sz="2000">
                <a:solidFill>
                  <a:srgbClr val="000000"/>
                </a:solidFill>
                <a:latin typeface="Arial"/>
                <a:cs typeface="+mn-cs"/>
              </a:rPr>
              <a:t>’</a:t>
            </a:r>
            <a:r>
              <a:rPr lang="en-US" sz="2000">
                <a:solidFill>
                  <a:srgbClr val="000000"/>
                </a:solidFill>
                <a:latin typeface="Arial" charset="0"/>
                <a:cs typeface="+mn-cs"/>
              </a:rPr>
              <a:t>s </a:t>
            </a:r>
            <a:r>
              <a:rPr lang="en-US" sz="2000" u="sng">
                <a:solidFill>
                  <a:srgbClr val="000000"/>
                </a:solidFill>
                <a:latin typeface="Arial" charset="0"/>
                <a:cs typeface="+mn-cs"/>
              </a:rPr>
              <a:t>Barry Lyndon</a:t>
            </a:r>
            <a:r>
              <a:rPr lang="en-US" sz="2000">
                <a:solidFill>
                  <a:srgbClr val="000000"/>
                </a:solidFill>
                <a:latin typeface="Arial" charset="0"/>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743075" y="709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51203" name="Rectangle 3"/>
          <p:cNvSpPr>
            <a:spLocks noGrp="1" noChangeArrowheads="1"/>
          </p:cNvSpPr>
          <p:nvPr>
            <p:ph type="title" idx="4294967295"/>
          </p:nvPr>
        </p:nvSpPr>
        <p:spPr>
          <a:xfrm>
            <a:off x="0" y="0"/>
            <a:ext cx="2286000" cy="457200"/>
          </a:xfrm>
        </p:spPr>
        <p:txBody>
          <a:bodyPr/>
          <a:lstStyle/>
          <a:p>
            <a:pPr algn="l" eaLnBrk="1" hangingPunct="1">
              <a:defRPr/>
            </a:pPr>
            <a:r>
              <a:rPr lang="en-US" sz="2000" b="1" smtClean="0">
                <a:solidFill>
                  <a:schemeClr val="tx1"/>
                </a:solidFill>
                <a:latin typeface="Arial" charset="0"/>
                <a:cs typeface="+mj-cs"/>
              </a:rPr>
              <a:t>motivated</a:t>
            </a:r>
            <a:r>
              <a:rPr lang="en-US" sz="2000" smtClean="0">
                <a:solidFill>
                  <a:schemeClr val="tx1"/>
                </a:solidFill>
                <a:latin typeface="Arial" charset="0"/>
                <a:cs typeface="+mj-cs"/>
              </a:rPr>
              <a:t> lighting</a:t>
            </a:r>
            <a:endParaRPr lang="en-US" smtClean="0">
              <a:solidFill>
                <a:schemeClr val="tx1"/>
              </a:solidFill>
              <a:latin typeface="Arial" charset="0"/>
              <a:cs typeface="+mj-cs"/>
            </a:endParaRPr>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534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228600" y="457200"/>
            <a:ext cx="87264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000000"/>
                </a:solidFill>
                <a:latin typeface="Arial" charset="0"/>
                <a:cs typeface="+mn-cs"/>
              </a:rPr>
              <a:t>Pictorialism</a:t>
            </a:r>
            <a:r>
              <a:rPr lang="en-US" sz="2000">
                <a:solidFill>
                  <a:srgbClr val="000000"/>
                </a:solidFill>
                <a:latin typeface="Arial" charset="0"/>
                <a:cs typeface="+mn-cs"/>
              </a:rPr>
              <a:t> is lighting by way of using light angles which violate the logic </a:t>
            </a:r>
          </a:p>
          <a:p>
            <a:pPr>
              <a:defRPr/>
            </a:pPr>
            <a:r>
              <a:rPr lang="en-US" sz="2000">
                <a:solidFill>
                  <a:srgbClr val="000000"/>
                </a:solidFill>
                <a:latin typeface="Arial" charset="0"/>
                <a:cs typeface="+mn-cs"/>
              </a:rPr>
              <a:t>of motivated lighting sources. This is often done to achieve a more pleasing </a:t>
            </a:r>
          </a:p>
          <a:p>
            <a:pPr>
              <a:defRPr/>
            </a:pPr>
            <a:r>
              <a:rPr lang="en-US" sz="2000">
                <a:solidFill>
                  <a:srgbClr val="000000"/>
                </a:solidFill>
                <a:latin typeface="Arial" charset="0"/>
                <a:cs typeface="+mn-cs"/>
              </a:rPr>
              <a:t>image or to give the perception of depth to a set. </a:t>
            </a:r>
          </a:p>
          <a:p>
            <a:pPr>
              <a:defRPr/>
            </a:pPr>
            <a:endParaRPr lang="en-US" sz="2000">
              <a:solidFill>
                <a:srgbClr val="000000"/>
              </a:solidFill>
              <a:latin typeface="Arial" charset="0"/>
              <a:cs typeface="+mn-cs"/>
            </a:endParaRPr>
          </a:p>
          <a:p>
            <a:pPr>
              <a:defRPr/>
            </a:pPr>
            <a:r>
              <a:rPr lang="en-US" sz="2000">
                <a:solidFill>
                  <a:srgbClr val="000000"/>
                </a:solidFill>
                <a:latin typeface="Arial" charset="0"/>
                <a:cs typeface="+mn-cs"/>
              </a:rPr>
              <a:t>For example, two opposing people might be backlit in a full-sun scene. </a:t>
            </a:r>
          </a:p>
          <a:p>
            <a:pPr>
              <a:defRPr/>
            </a:pPr>
            <a:r>
              <a:rPr lang="en-US" sz="2000">
                <a:solidFill>
                  <a:srgbClr val="000000"/>
                </a:solidFill>
                <a:latin typeface="Arial" charset="0"/>
                <a:cs typeface="+mn-cs"/>
              </a:rPr>
              <a:t>Although this is not realistic, it satisfies the cinematic intention.  </a:t>
            </a:r>
            <a:r>
              <a:rPr lang="en-US" sz="800">
                <a:solidFill>
                  <a:srgbClr val="000000"/>
                </a:solidFill>
                <a:latin typeface="Arial" charset="0"/>
                <a:cs typeface="+mn-cs"/>
              </a:rPr>
              <a:t>Show The Conformist</a:t>
            </a:r>
            <a:endParaRPr lang="en-US" sz="2000">
              <a:solidFill>
                <a:srgbClr val="000000"/>
              </a:solidFill>
              <a:latin typeface="Arial" charset="0"/>
              <a:cs typeface="+mn-cs"/>
            </a:endParaRP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4563"/>
            <a:ext cx="4572000"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00438"/>
            <a:ext cx="4495800"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668</TotalTime>
  <Words>946</Words>
  <Application>Microsoft Macintosh PowerPoint</Application>
  <PresentationFormat>On-screen Show (4:3)</PresentationFormat>
  <Paragraphs>106</Paragraphs>
  <Slides>38</Slides>
  <Notes>2</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 Presentation</vt:lpstr>
      <vt:lpstr>Lighting</vt:lpstr>
      <vt:lpstr>Work-in-progress! Grip and Electric positions should go on this slide</vt:lpstr>
      <vt:lpstr>Common Lighting Terminology</vt:lpstr>
      <vt:lpstr>THE PROPERTIES OF LIGHT  Any source of light can be described  in terms of four properties:  Intensity—Light can range from  intense (sunlight) to subdued  (match light). Generally, we discuss different intensities of light in  quantified terms of stops.  Color—Light has a color balance,  which is dependent on the source  (daylight, tungsten).  Quality—Hardness (directness) or  softness (diffuseness) of the light is  referred to as quality.  Angle—The angle of the source,  relative to the reflective object or subject, affects intensity and quality.</vt:lpstr>
      <vt:lpstr>PowerPoint Presentation</vt:lpstr>
      <vt:lpstr>There are two basic lighting philosophies:  Naturalism follows the logical positioning of light sources in a scene and is often referred to as motivated lighting.   Pictorialism allows the use of light angles that violate Naturalism’s logic for artistic effect.     </vt:lpstr>
      <vt:lpstr>Naturalism is lighting that follows the logical positioning of light sources in a scene. For example, when photographing two people facing each other in an exterior daylight scene, if one person is in backlight, the other person must be in full sunlight.</vt:lpstr>
      <vt:lpstr>motivated lighting</vt:lpstr>
      <vt:lpstr>PowerPoint Presentation</vt:lpstr>
      <vt:lpstr>There are two basic styles of lighting:  High-key lighting is predominantly bright and allows few dark areas or shadows within the scene. This kind of lighting features strong illumination on the subject and often an equally exposed background.  Low-key lighting enhances depth by using contrasting tones of highlights and shadow. Only a few areas are lit at or above key, resulting in more shadow areas. This ratio creates the low-key effect.</vt:lpstr>
      <vt:lpstr>ADDITIVE AND SUBTRACTIVE LIGHT In exterior daylight settings, we may have too much light filling our subject. To compensate, we often use a technique called subtractive lighting. We use negative fill, which is the removal of some of the quantity of light to control shadows of varying densities.</vt:lpstr>
      <vt:lpstr>Flag - blocks light</vt:lpstr>
      <vt:lpstr>Scrims, usually made of metal mesh and mounted to the lights, can be used to reduce the intensity of light. A single scrim cuts the light by half a stop; a double scrim cuts light by a full stop.</vt:lpstr>
      <vt:lpstr>Scrim - reduces light, but does not soften it</vt:lpstr>
      <vt:lpstr>Black Wrap</vt:lpstr>
      <vt:lpstr>ADDITIVE AND SUBTRACTIVE LIGHT   Additive lighting is probably more familiar. When we add light, we often use electric lamps. But we can also use reflectors, bounce boards, and other tools to redirect light so that it falls on the subject. In so doing, we add light.   </vt:lpstr>
      <vt:lpstr>Reflector board, typically foam core and beadboard,  is often positioned to bounce light where needed. </vt:lpstr>
      <vt:lpstr>To create a convincing three-dimensional image, the subjects and layers of the scene must be separated from each other. This is accomplished with light or color, creating contrasts of light against dark or dark against light, and by strategic placement of color.   The cinematographer must consider how light falls on and around actors; how colors bounce off objects and reflect onto faces, and where the highlights and shadows are.</vt:lpstr>
      <vt:lpstr>Soft light can be created by:</vt:lpstr>
      <vt:lpstr>Silks - diffuse light To diffuse is to spread, soften</vt:lpstr>
      <vt:lpstr>Cucoloris or “Cookie” - patterned light</vt:lpstr>
      <vt:lpstr>Cucoloris or “Cookie” - patterned light</vt:lpstr>
      <vt:lpstr>Cucoloris or “Cookie” - patterned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Eyelight  </vt:lpstr>
      <vt:lpstr>PowerPoint Presentation</vt:lpstr>
      <vt:lpstr>Rembrandt Lighting</vt:lpstr>
      <vt:lpstr>PowerPoint Presentation</vt:lpstr>
      <vt:lpstr>PowerPoint Presentation</vt:lpstr>
      <vt:lpstr>PowerPoint Presentation</vt:lpstr>
      <vt:lpstr>3 Point Lighting</vt:lpstr>
      <vt:lpstr>Cross Lighting</vt:lpstr>
    </vt:vector>
  </TitlesOfParts>
  <Company>Orion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Lighting</dc:title>
  <dc:creator>Sam Hoover</dc:creator>
  <cp:lastModifiedBy>Karen Carpenter</cp:lastModifiedBy>
  <cp:revision>22</cp:revision>
  <cp:lastPrinted>2010-02-17T20:07:10Z</cp:lastPrinted>
  <dcterms:created xsi:type="dcterms:W3CDTF">2010-02-01T06:00:33Z</dcterms:created>
  <dcterms:modified xsi:type="dcterms:W3CDTF">2012-09-17T14:55:26Z</dcterms:modified>
</cp:coreProperties>
</file>