
<file path=[Content_Types].xml><?xml version="1.0" encoding="utf-8"?>
<Types xmlns="http://schemas.openxmlformats.org/package/2006/content-types">
  <Default Extension="xml" ContentType="application/xml"/>
  <Default Extension="jpeg" ContentType="image/jpeg"/>
  <Default Extension="mov" ContentType="video/unknown"/>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335" r:id="rId2"/>
    <p:sldId id="315" r:id="rId3"/>
    <p:sldId id="334" r:id="rId4"/>
    <p:sldId id="340" r:id="rId5"/>
    <p:sldId id="316" r:id="rId6"/>
    <p:sldId id="318" r:id="rId7"/>
    <p:sldId id="337" r:id="rId8"/>
    <p:sldId id="322" r:id="rId9"/>
    <p:sldId id="339" r:id="rId10"/>
    <p:sldId id="320" r:id="rId11"/>
    <p:sldId id="338" r:id="rId12"/>
    <p:sldId id="297" r:id="rId13"/>
    <p:sldId id="307" r:id="rId14"/>
    <p:sldId id="310" r:id="rId15"/>
    <p:sldId id="308" r:id="rId16"/>
    <p:sldId id="309" r:id="rId17"/>
    <p:sldId id="311" r:id="rId18"/>
    <p:sldId id="331" r:id="rId19"/>
    <p:sldId id="326" r:id="rId20"/>
    <p:sldId id="328" r:id="rId21"/>
    <p:sldId id="327" r:id="rId22"/>
    <p:sldId id="332" r:id="rId23"/>
    <p:sldId id="329" r:id="rId24"/>
    <p:sldId id="336" r:id="rId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12"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1" Type="http://schemas.openxmlformats.org/officeDocument/2006/relationships/tableStyles" Target="tableStyle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interSettings" Target="printerSettings/printerSettings1.bin"/><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esProps" Target="presProps.xml"/><Relationship Id="rId26" Type="http://schemas.openxmlformats.org/officeDocument/2006/relationships/notesMaster" Target="notesMasters/notesMaster1.xml"/><Relationship Id="rId30" Type="http://schemas.openxmlformats.org/officeDocument/2006/relationships/theme" Target="theme/theme1.xml"/><Relationship Id="rId11" Type="http://schemas.openxmlformats.org/officeDocument/2006/relationships/slide" Target="slides/slide10.xml"/><Relationship Id="rId29" Type="http://schemas.openxmlformats.org/officeDocument/2006/relationships/viewProps" Target="view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5F2E9F5-0872-2A4B-9F27-CD7799A0C685}" type="slidenum">
              <a:rPr lang="en-US"/>
              <a:pPr>
                <a:defRPr/>
              </a:pPr>
              <a:t>‹#›</a:t>
            </a:fld>
            <a:endParaRPr lang="en-US"/>
          </a:p>
        </p:txBody>
      </p:sp>
    </p:spTree>
    <p:extLst>
      <p:ext uri="{BB962C8B-B14F-4D97-AF65-F5344CB8AC3E}">
        <p14:creationId xmlns:p14="http://schemas.microsoft.com/office/powerpoint/2010/main" val="1892451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Times"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Times"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Times"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Times"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023ACB-7702-A249-84E7-12AE798C486A}" type="slidenum">
              <a:rPr lang="en-US" sz="1200"/>
              <a:pPr/>
              <a:t>8</a:t>
            </a:fld>
            <a:endParaRPr lang="en-US" sz="1200"/>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53D555-C7DC-3D4A-A385-2513E5F5FFA9}" type="slidenum">
              <a:rPr lang="en-US"/>
              <a:pPr>
                <a:defRPr/>
              </a:pPr>
              <a:t>‹#›</a:t>
            </a:fld>
            <a:endParaRPr lang="en-US"/>
          </a:p>
        </p:txBody>
      </p:sp>
    </p:spTree>
    <p:extLst>
      <p:ext uri="{BB962C8B-B14F-4D97-AF65-F5344CB8AC3E}">
        <p14:creationId xmlns:p14="http://schemas.microsoft.com/office/powerpoint/2010/main" val="313935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1F2ECF-F2F3-DB4F-B25B-41B5A2A834C7}" type="slidenum">
              <a:rPr lang="en-US"/>
              <a:pPr>
                <a:defRPr/>
              </a:pPr>
              <a:t>‹#›</a:t>
            </a:fld>
            <a:endParaRPr lang="en-US"/>
          </a:p>
        </p:txBody>
      </p:sp>
    </p:spTree>
    <p:extLst>
      <p:ext uri="{BB962C8B-B14F-4D97-AF65-F5344CB8AC3E}">
        <p14:creationId xmlns:p14="http://schemas.microsoft.com/office/powerpoint/2010/main" val="206855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62029-AB71-7E4F-8DFB-983EEC5CBC86}" type="slidenum">
              <a:rPr lang="en-US"/>
              <a:pPr>
                <a:defRPr/>
              </a:pPr>
              <a:t>‹#›</a:t>
            </a:fld>
            <a:endParaRPr lang="en-US"/>
          </a:p>
        </p:txBody>
      </p:sp>
    </p:spTree>
    <p:extLst>
      <p:ext uri="{BB962C8B-B14F-4D97-AF65-F5344CB8AC3E}">
        <p14:creationId xmlns:p14="http://schemas.microsoft.com/office/powerpoint/2010/main" val="99431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626EA-2387-DF45-A97C-B63622B281D9}" type="slidenum">
              <a:rPr lang="en-US"/>
              <a:pPr>
                <a:defRPr/>
              </a:pPr>
              <a:t>‹#›</a:t>
            </a:fld>
            <a:endParaRPr lang="en-US"/>
          </a:p>
        </p:txBody>
      </p:sp>
    </p:spTree>
    <p:extLst>
      <p:ext uri="{BB962C8B-B14F-4D97-AF65-F5344CB8AC3E}">
        <p14:creationId xmlns:p14="http://schemas.microsoft.com/office/powerpoint/2010/main" val="30237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61928F-FFF0-924B-8C04-07454B7D8B57}" type="slidenum">
              <a:rPr lang="en-US"/>
              <a:pPr>
                <a:defRPr/>
              </a:pPr>
              <a:t>‹#›</a:t>
            </a:fld>
            <a:endParaRPr lang="en-US"/>
          </a:p>
        </p:txBody>
      </p:sp>
    </p:spTree>
    <p:extLst>
      <p:ext uri="{BB962C8B-B14F-4D97-AF65-F5344CB8AC3E}">
        <p14:creationId xmlns:p14="http://schemas.microsoft.com/office/powerpoint/2010/main" val="356432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55A12D-F186-8549-BB9E-9DE1CBFFA46E}" type="slidenum">
              <a:rPr lang="en-US"/>
              <a:pPr>
                <a:defRPr/>
              </a:pPr>
              <a:t>‹#›</a:t>
            </a:fld>
            <a:endParaRPr lang="en-US"/>
          </a:p>
        </p:txBody>
      </p:sp>
    </p:spTree>
    <p:extLst>
      <p:ext uri="{BB962C8B-B14F-4D97-AF65-F5344CB8AC3E}">
        <p14:creationId xmlns:p14="http://schemas.microsoft.com/office/powerpoint/2010/main" val="337432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1807F6-8ADF-7E47-9A89-B82C72A73C6D}" type="slidenum">
              <a:rPr lang="en-US"/>
              <a:pPr>
                <a:defRPr/>
              </a:pPr>
              <a:t>‹#›</a:t>
            </a:fld>
            <a:endParaRPr lang="en-US"/>
          </a:p>
        </p:txBody>
      </p:sp>
    </p:spTree>
    <p:extLst>
      <p:ext uri="{BB962C8B-B14F-4D97-AF65-F5344CB8AC3E}">
        <p14:creationId xmlns:p14="http://schemas.microsoft.com/office/powerpoint/2010/main" val="244311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3F5E3D-FAF3-D444-8658-790F644E5754}" type="slidenum">
              <a:rPr lang="en-US"/>
              <a:pPr>
                <a:defRPr/>
              </a:pPr>
              <a:t>‹#›</a:t>
            </a:fld>
            <a:endParaRPr lang="en-US"/>
          </a:p>
        </p:txBody>
      </p:sp>
    </p:spTree>
    <p:extLst>
      <p:ext uri="{BB962C8B-B14F-4D97-AF65-F5344CB8AC3E}">
        <p14:creationId xmlns:p14="http://schemas.microsoft.com/office/powerpoint/2010/main" val="235137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159BA2-963C-9047-A225-8FD2994DBD3C}" type="slidenum">
              <a:rPr lang="en-US"/>
              <a:pPr>
                <a:defRPr/>
              </a:pPr>
              <a:t>‹#›</a:t>
            </a:fld>
            <a:endParaRPr lang="en-US"/>
          </a:p>
        </p:txBody>
      </p:sp>
    </p:spTree>
    <p:extLst>
      <p:ext uri="{BB962C8B-B14F-4D97-AF65-F5344CB8AC3E}">
        <p14:creationId xmlns:p14="http://schemas.microsoft.com/office/powerpoint/2010/main" val="210807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CEAE51-3346-CD45-907E-01B19D2B896C}" type="slidenum">
              <a:rPr lang="en-US"/>
              <a:pPr>
                <a:defRPr/>
              </a:pPr>
              <a:t>‹#›</a:t>
            </a:fld>
            <a:endParaRPr lang="en-US"/>
          </a:p>
        </p:txBody>
      </p:sp>
    </p:spTree>
    <p:extLst>
      <p:ext uri="{BB962C8B-B14F-4D97-AF65-F5344CB8AC3E}">
        <p14:creationId xmlns:p14="http://schemas.microsoft.com/office/powerpoint/2010/main" val="6559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100807-E6A9-DD41-B187-3CD7D0FADD0C}" type="slidenum">
              <a:rPr lang="en-US"/>
              <a:pPr>
                <a:defRPr/>
              </a:pPr>
              <a:t>‹#›</a:t>
            </a:fld>
            <a:endParaRPr lang="en-US"/>
          </a:p>
        </p:txBody>
      </p:sp>
    </p:spTree>
    <p:extLst>
      <p:ext uri="{BB962C8B-B14F-4D97-AF65-F5344CB8AC3E}">
        <p14:creationId xmlns:p14="http://schemas.microsoft.com/office/powerpoint/2010/main" val="243565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9776CA9-9A6C-4042-B7D3-DB1064DF88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4" charset="-128"/>
          <a:cs typeface="ＭＳ Ｐゴシック" pitchFamily="64" charset="-128"/>
        </a:defRPr>
      </a:lvl1pPr>
      <a:lvl2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2pPr>
      <a:lvl3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3pPr>
      <a:lvl4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4pPr>
      <a:lvl5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5pPr>
      <a:lvl6pPr marL="457200" algn="ctr" rtl="0" fontAlgn="base">
        <a:spcBef>
          <a:spcPct val="0"/>
        </a:spcBef>
        <a:spcAft>
          <a:spcPct val="0"/>
        </a:spcAft>
        <a:defRPr sz="4400">
          <a:solidFill>
            <a:schemeClr val="tx2"/>
          </a:solidFill>
          <a:latin typeface="Times" pitchFamily="64" charset="0"/>
        </a:defRPr>
      </a:lvl6pPr>
      <a:lvl7pPr marL="914400" algn="ctr" rtl="0" fontAlgn="base">
        <a:spcBef>
          <a:spcPct val="0"/>
        </a:spcBef>
        <a:spcAft>
          <a:spcPct val="0"/>
        </a:spcAft>
        <a:defRPr sz="4400">
          <a:solidFill>
            <a:schemeClr val="tx2"/>
          </a:solidFill>
          <a:latin typeface="Times" pitchFamily="64" charset="0"/>
        </a:defRPr>
      </a:lvl7pPr>
      <a:lvl8pPr marL="1371600" algn="ctr" rtl="0" fontAlgn="base">
        <a:spcBef>
          <a:spcPct val="0"/>
        </a:spcBef>
        <a:spcAft>
          <a:spcPct val="0"/>
        </a:spcAft>
        <a:defRPr sz="4400">
          <a:solidFill>
            <a:schemeClr val="tx2"/>
          </a:solidFill>
          <a:latin typeface="Times" pitchFamily="64" charset="0"/>
        </a:defRPr>
      </a:lvl8pPr>
      <a:lvl9pPr marL="1828800" algn="ctr" rtl="0" fontAlgn="base">
        <a:spcBef>
          <a:spcPct val="0"/>
        </a:spcBef>
        <a:spcAft>
          <a:spcPct val="0"/>
        </a:spcAft>
        <a:defRPr sz="4400">
          <a:solidFill>
            <a:schemeClr val="tx2"/>
          </a:solidFill>
          <a:latin typeface="Times"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4" charset="-128"/>
          <a:cs typeface="ＭＳ Ｐゴシック" pitchFamily="6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4" Type="http://schemas.openxmlformats.org/officeDocument/2006/relationships/image" Target="../media/image33.png"/><Relationship Id="rId5" Type="http://schemas.openxmlformats.org/officeDocument/2006/relationships/image" Target="../media/image34.png"/><Relationship Id="rId7"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4" Type="http://schemas.openxmlformats.org/officeDocument/2006/relationships/image" Target="../media/image37.png"/><Relationship Id="rId1" Type="http://schemas.microsoft.com/office/2007/relationships/media" Target="file://localhost/Volumes/Iomega%20eGo/CTVA%20250%20lectures,%20lessons/21.%20Editing%201%20and%2022.%20Dailies/Wipe-SevenSamurai" TargetMode="External"/><Relationship Id="rId2" Type="http://schemas.openxmlformats.org/officeDocument/2006/relationships/video" Target="file://localhost/Volumes/Iomega%20eGo/CTVA%20250%20lectures,%20lessons/21.%20Editing%201%20and%2022.%20Dailies/Wipe-SevenSamurai" TargetMode="External"/><Relationship Id="rId3"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4" Type="http://schemas.openxmlformats.org/officeDocument/2006/relationships/image" Target="../media/image38.png"/><Relationship Id="rId1" Type="http://schemas.microsoft.com/office/2007/relationships/media" Target="file://localhost/Volumes/Iomega%20eGo/CTVA%20250%20lectures,%20lessons/21.%20Editing%201%20and%2022.%20Dailies/GraphicMatch-Women" TargetMode="External"/><Relationship Id="rId2" Type="http://schemas.openxmlformats.org/officeDocument/2006/relationships/video" Target="file://localhost/Volumes/Iomega%20eGo/CTVA%20250%20lectures,%20lessons/21.%20Editing%201%20and%2022.%20Dailies/GraphicMatch-Women" TargetMode="External"/><Relationship Id="rId3"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6" Type="http://schemas.openxmlformats.org/officeDocument/2006/relationships/image" Target="../media/image44.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 Id="rId5" Type="http://schemas.openxmlformats.org/officeDocument/2006/relationships/image" Target="../media/image43.png"/></Relationships>
</file>

<file path=ppt/slides/_rels/slide17.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 Id="rId5" Type="http://schemas.openxmlformats.org/officeDocument/2006/relationships/image" Target="../media/image48.png"/></Relationships>
</file>

<file path=ppt/slides/_rels/slide18.xml.rels><?xml version="1.0" encoding="UTF-8" standalone="yes"?>
<Relationships xmlns="http://schemas.openxmlformats.org/package/2006/relationships"><Relationship Id="rId4" Type="http://schemas.openxmlformats.org/officeDocument/2006/relationships/image" Target="../media/image49.png"/><Relationship Id="rId1" Type="http://schemas.microsoft.com/office/2007/relationships/media" Target="file://localhost/Volumes/Iomega%20eGo/CTVA%20250%20lectures,%20lessons/21.%20Editing%201%20and%2022.%20Dailies/MatchAction-Traffic" TargetMode="External"/><Relationship Id="rId2" Type="http://schemas.openxmlformats.org/officeDocument/2006/relationships/video" Target="file://localhost/Volumes/Iomega%20eGo/CTVA%20250%20lectures,%20lessons/21.%20Editing%201%20and%2022.%20Dailies/MatchAction-Traffic" TargetMode="External"/><Relationship Id="rId3"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image" Target="../media/image51.png"/><Relationship Id="rId1" Type="http://schemas.microsoft.com/office/2007/relationships/media" Target="file://localhost/Volumes/Iomega%20eGo/CTVA%20250%20lectures,%20lessons/21.%20Editing%201%20and%2022.%20Dailies/Overlap-MI2" TargetMode="External"/><Relationship Id="rId2" Type="http://schemas.openxmlformats.org/officeDocument/2006/relationships/video" Target="file://localhost/Volumes/Iomega%20eGo/CTVA%20250%20lectures,%20lessons/21.%20Editing%201%20and%2022.%20Dailies/Overlap-MI2" TargetMode="External"/><Relationship Id="rId3"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6" Type="http://schemas.openxmlformats.org/officeDocument/2006/relationships/image" Target="../media/image54.png"/><Relationship Id="rId4" Type="http://schemas.openxmlformats.org/officeDocument/2006/relationships/image" Target="../media/image52.png"/><Relationship Id="rId1" Type="http://schemas.microsoft.com/office/2007/relationships/media" Target="../media/media5.mov"/><Relationship Id="rId2" Type="http://schemas.openxmlformats.org/officeDocument/2006/relationships/video" Target="../media/media5.mov"/><Relationship Id="rId3" Type="http://schemas.openxmlformats.org/officeDocument/2006/relationships/slideLayout" Target="../slideLayouts/slideLayout7.xml"/><Relationship Id="rId5" Type="http://schemas.openxmlformats.org/officeDocument/2006/relationships/image" Target="../media/image53.png"/></Relationships>
</file>

<file path=ppt/slides/_rels/slide22.xml.rels><?xml version="1.0" encoding="UTF-8" standalone="yes"?>
<Relationships xmlns="http://schemas.openxmlformats.org/package/2006/relationships"><Relationship Id="rId4" Type="http://schemas.openxmlformats.org/officeDocument/2006/relationships/image" Target="../media/image55.png"/><Relationship Id="rId1" Type="http://schemas.microsoft.com/office/2007/relationships/media" Target="file://localhost/Volumes/Iomega%20eGo/CTVA%20250%20lectures,%20lessons/21.%20Editing%201%20and%2022.%20Dailies/ryth-good" TargetMode="External"/><Relationship Id="rId2" Type="http://schemas.openxmlformats.org/officeDocument/2006/relationships/video" Target="file://localhost/Volumes/Iomega%20eGo/CTVA%20250%20lectures,%20lessons/21.%20Editing%201%20and%2022.%20Dailies/ryth-good" TargetMode="External"/><Relationship Id="rId3"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4" Type="http://schemas.openxmlformats.org/officeDocument/2006/relationships/hyperlink" Target="http://en.wikipedia.org/wiki/Eyeline_match" TargetMode="External"/><Relationship Id="rId1" Type="http://schemas.openxmlformats.org/officeDocument/2006/relationships/slideLayout" Target="../slideLayouts/slideLayout7.xml"/><Relationship Id="rId2" Type="http://schemas.openxmlformats.org/officeDocument/2006/relationships/hyperlink" Target="http://classes.yale.edu/film-analysis/htmfiles/intro.htm" TargetMode="External"/><Relationship Id="rId3" Type="http://schemas.openxmlformats.org/officeDocument/2006/relationships/hyperlink" Target="http://www.tadvin.ir/images/film-editing2.jpg" TargetMode="External"/></Relationships>
</file>

<file path=ppt/slides/_rels/slide3.xml.rels><?xml version="1.0" encoding="UTF-8" standalone="yes"?>
<Relationships xmlns="http://schemas.openxmlformats.org/package/2006/relationships"><Relationship Id="rId4"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 Id="rId3"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image" Target="../media/image4.png"/><Relationship Id="rId5" Type="http://schemas.openxmlformats.org/officeDocument/2006/relationships/image" Target="../media/image5.png"/><Relationship Id="rId7" Type="http://schemas.openxmlformats.org/officeDocument/2006/relationships/image" Target="../media/image7.png"/><Relationship Id="rId1" Type="http://schemas.microsoft.com/office/2007/relationships/media" Target="../media/media2.mov"/><Relationship Id="rId2" Type="http://schemas.openxmlformats.org/officeDocument/2006/relationships/video" Target="../media/media2.mov"/><Relationship Id="rId3" Type="http://schemas.openxmlformats.org/officeDocument/2006/relationships/slideLayout" Target="../slideLayouts/slideLayout7.xml"/><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4" Type="http://schemas.openxmlformats.org/officeDocument/2006/relationships/image" Target="../media/image20.png"/><Relationship Id="rId4" Type="http://schemas.openxmlformats.org/officeDocument/2006/relationships/notesSlide" Target="../notesSlides/notesSlide1.xml"/><Relationship Id="rId7" Type="http://schemas.openxmlformats.org/officeDocument/2006/relationships/image" Target="../media/image13.png"/><Relationship Id="rId11" Type="http://schemas.openxmlformats.org/officeDocument/2006/relationships/image" Target="../media/image17.png"/><Relationship Id="rId1" Type="http://schemas.microsoft.com/office/2007/relationships/media" Target="../media/media3.mov"/><Relationship Id="rId6" Type="http://schemas.openxmlformats.org/officeDocument/2006/relationships/image" Target="../media/image12.png"/><Relationship Id="rId16" Type="http://schemas.openxmlformats.org/officeDocument/2006/relationships/image" Target="../media/image22.png"/><Relationship Id="rId8" Type="http://schemas.openxmlformats.org/officeDocument/2006/relationships/image" Target="../media/image14.png"/><Relationship Id="rId13" Type="http://schemas.openxmlformats.org/officeDocument/2006/relationships/image" Target="../media/image19.png"/><Relationship Id="rId10"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video" Target="../media/media3.mov"/><Relationship Id="rId9" Type="http://schemas.openxmlformats.org/officeDocument/2006/relationships/image" Target="../media/image15.png"/><Relationship Id="rId3"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6" Type="http://schemas.openxmlformats.org/officeDocument/2006/relationships/image" Target="../media/image25.png"/><Relationship Id="rId4" Type="http://schemas.openxmlformats.org/officeDocument/2006/relationships/image" Target="../media/image23.png"/><Relationship Id="rId1" Type="http://schemas.microsoft.com/office/2007/relationships/media" Target="../media/media4.mov"/><Relationship Id="rId2" Type="http://schemas.openxmlformats.org/officeDocument/2006/relationships/video" Target="../media/media4.mov"/><Relationship Id="rId3" Type="http://schemas.openxmlformats.org/officeDocument/2006/relationships/slideLayout" Target="../slideLayouts/slideLayout6.xml"/><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228600" y="381000"/>
            <a:ext cx="301206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dirty="0" smtClean="0">
                <a:latin typeface="Braggadocio"/>
                <a:cs typeface="Braggadocio"/>
              </a:rPr>
              <a:t>Editing</a:t>
            </a:r>
            <a:r>
              <a:rPr lang="en-US" sz="3200" dirty="0" smtClean="0">
                <a:latin typeface="Lucida Grande" charset="0"/>
              </a:rPr>
              <a:t> </a:t>
            </a:r>
          </a:p>
          <a:p>
            <a:r>
              <a:rPr lang="en-US" sz="2000" dirty="0" smtClean="0">
                <a:latin typeface="Lucida Grande" charset="0"/>
              </a:rPr>
              <a:t>Part 1: Devices</a:t>
            </a:r>
            <a:endParaRPr lang="en-US" sz="2000" dirty="0">
              <a:latin typeface="Lucida Grande" charset="0"/>
            </a:endParaRPr>
          </a:p>
        </p:txBody>
      </p:sp>
      <p:pic>
        <p:nvPicPr>
          <p:cNvPr id="143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041284"/>
            <a:ext cx="4902200" cy="528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48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457200" y="152400"/>
            <a:ext cx="8686800" cy="2209800"/>
          </a:xfrm>
        </p:spPr>
        <p:txBody>
          <a:bodyPr/>
          <a:lstStyle/>
          <a:p>
            <a:pPr algn="l" eaLnBrk="1" hangingPunct="1"/>
            <a:r>
              <a:rPr lang="en-US" sz="1800">
                <a:solidFill>
                  <a:srgbClr val="000000"/>
                </a:solidFill>
                <a:latin typeface="Lucida Grande" charset="0"/>
                <a:ea typeface="ＭＳ Ｐゴシック" charset="0"/>
                <a:cs typeface="ＭＳ Ｐゴシック" charset="0"/>
              </a:rPr>
              <a:t>Shot/reverse shots are one of the most firmly established conventions in cinema, and they are usually linked through the equally persuasive eyeline matches. These conventions have become so strong that they can be exploited to make improbable meanings convincing, as in this sequence where it seems as if Venus is looking at Anna.</a:t>
            </a:r>
            <a:endParaRPr lang="en-US">
              <a:latin typeface="Times" charset="0"/>
              <a:ea typeface="ＭＳ Ｐゴシック" charset="0"/>
              <a:cs typeface="ＭＳ Ｐゴシック" charset="0"/>
            </a:endParaRPr>
          </a:p>
        </p:txBody>
      </p:sp>
      <p:pic>
        <p:nvPicPr>
          <p:cNvPr id="245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91000"/>
            <a:ext cx="3048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574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191000"/>
            <a:ext cx="30480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
          <p:cNvSpPr>
            <a:spLocks noChangeArrowheads="1"/>
          </p:cNvSpPr>
          <p:nvPr/>
        </p:nvSpPr>
        <p:spPr bwMode="auto">
          <a:xfrm>
            <a:off x="685800" y="655320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solidFill>
                  <a:srgbClr val="000000"/>
                </a:solidFill>
                <a:latin typeface="Lucida Grande" charset="0"/>
              </a:rPr>
              <a:t>The Stendhal Syndrome (1996</a:t>
            </a:r>
            <a:r>
              <a:rPr lang="en-US" sz="1000" dirty="0" smtClean="0">
                <a:solidFill>
                  <a:srgbClr val="000000"/>
                </a:solidFill>
                <a:latin typeface="Lucida Grande" charset="0"/>
              </a:rPr>
              <a:t>), </a:t>
            </a:r>
            <a:r>
              <a:rPr lang="en-US" sz="1000" dirty="0">
                <a:solidFill>
                  <a:srgbClr val="000000"/>
                </a:solidFill>
                <a:latin typeface="Lucida Grande" charset="0"/>
              </a:rPr>
              <a:t>Dario </a:t>
            </a:r>
            <a:r>
              <a:rPr lang="en-US" sz="1000" dirty="0" err="1">
                <a:solidFill>
                  <a:srgbClr val="000000"/>
                </a:solidFill>
                <a:latin typeface="Lucida Grande" charset="0"/>
              </a:rPr>
              <a:t>Argento</a:t>
            </a:r>
            <a:r>
              <a:rPr lang="en-US" sz="1000" dirty="0">
                <a:solidFill>
                  <a:srgbClr val="000000"/>
                </a:solidFill>
                <a:latin typeface="Lucida Grande" charset="0"/>
              </a:rPr>
              <a:t> </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152400" y="228600"/>
            <a:ext cx="5715000" cy="5029200"/>
          </a:xfrm>
        </p:spPr>
        <p:txBody>
          <a:bodyPr/>
          <a:lstStyle/>
          <a:p>
            <a:pPr algn="l" eaLnBrk="1" hangingPunct="1"/>
            <a:r>
              <a:rPr lang="en-US" sz="2000" dirty="0" smtClean="0">
                <a:latin typeface="Lucida Grande" charset="0"/>
                <a:ea typeface="ＭＳ Ｐゴシック" charset="0"/>
                <a:cs typeface="ＭＳ Ｐゴシック" charset="0"/>
              </a:rPr>
              <a:t/>
            </a:r>
            <a:br>
              <a:rPr lang="en-US" sz="2000" dirty="0" smtClean="0">
                <a:latin typeface="Lucida Grande" charset="0"/>
                <a:ea typeface="ＭＳ Ｐゴシック" charset="0"/>
                <a:cs typeface="ＭＳ Ｐゴシック" charset="0"/>
              </a:rPr>
            </a:br>
            <a:r>
              <a:rPr lang="en-US" sz="2000" dirty="0">
                <a:latin typeface="Lucida Grande"/>
                <a:cs typeface="Lucida Grande"/>
              </a:rPr>
              <a:t>Unlike the cut, the </a:t>
            </a:r>
            <a:r>
              <a:rPr lang="en-US" sz="2000" b="1" dirty="0">
                <a:latin typeface="Lucida Grande"/>
                <a:cs typeface="Lucida Grande"/>
              </a:rPr>
              <a:t>transition</a:t>
            </a:r>
            <a:r>
              <a:rPr lang="en-US" sz="2000" dirty="0">
                <a:latin typeface="Lucida Grande"/>
                <a:cs typeface="Lucida Grande"/>
              </a:rPr>
              <a:t> attempts to blend two shots together, rather than simply joining them end to end. Often transitions are used to imply a passage of time</a:t>
            </a:r>
            <a:r>
              <a:rPr lang="en-US" sz="2000" dirty="0" smtClean="0">
                <a:latin typeface="Lucida Grande"/>
                <a:cs typeface="Lucida Grande"/>
              </a:rPr>
              <a:t>.</a:t>
            </a:r>
            <a:br>
              <a:rPr lang="en-US" sz="2000" dirty="0" smtClean="0">
                <a:latin typeface="Lucida Grande"/>
                <a:cs typeface="Lucida Grande"/>
              </a:rPr>
            </a:br>
            <a:r>
              <a:rPr lang="en-US" sz="2000" dirty="0" smtClean="0">
                <a:latin typeface="Lucida Grande" charset="0"/>
                <a:ea typeface="ＭＳ Ｐゴシック" charset="0"/>
                <a:cs typeface="ＭＳ Ｐゴシック" charset="0"/>
              </a:rPr>
              <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Transition devices include:</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Dissolve</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Fade in/out</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Wipe</a:t>
            </a:r>
            <a:br>
              <a:rPr lang="en-US" sz="2000" dirty="0" smtClean="0">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
            </a:r>
            <a:br>
              <a:rPr lang="en-US" sz="2000" dirty="0">
                <a:latin typeface="Lucida Grande" charset="0"/>
                <a:ea typeface="ＭＳ Ｐゴシック" charset="0"/>
                <a:cs typeface="ＭＳ Ｐゴシック" charset="0"/>
              </a:rPr>
            </a:br>
            <a:endParaRPr lang="en-US" sz="2000" dirty="0">
              <a:latin typeface="Times"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6095155" y="0"/>
            <a:ext cx="3048845" cy="6858000"/>
          </a:xfrm>
          <a:prstGeom prst="rect">
            <a:avLst/>
          </a:prstGeom>
        </p:spPr>
      </p:pic>
    </p:spTree>
    <p:extLst>
      <p:ext uri="{BB962C8B-B14F-4D97-AF65-F5344CB8AC3E}">
        <p14:creationId xmlns:p14="http://schemas.microsoft.com/office/powerpoint/2010/main" val="14520023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457200" y="381000"/>
            <a:ext cx="8686800" cy="1828800"/>
          </a:xfrm>
        </p:spPr>
        <p:txBody>
          <a:bodyPr/>
          <a:lstStyle/>
          <a:p>
            <a:pPr algn="l" eaLnBrk="1" hangingPunct="1"/>
            <a:r>
              <a:rPr lang="en-US" sz="2000" b="1" dirty="0" smtClean="0">
                <a:solidFill>
                  <a:srgbClr val="000000"/>
                </a:solidFill>
                <a:latin typeface="Lucida Grande" charset="0"/>
                <a:ea typeface="ＭＳ Ｐゴシック" charset="0"/>
                <a:cs typeface="ＭＳ Ｐゴシック" charset="0"/>
              </a:rPr>
              <a:t>Dissolves</a:t>
            </a:r>
            <a:r>
              <a:rPr lang="en-US" sz="2000" dirty="0" smtClean="0">
                <a:solidFill>
                  <a:srgbClr val="000000"/>
                </a:solidFill>
                <a:latin typeface="Lucida Grande" charset="0"/>
                <a:ea typeface="ＭＳ Ｐゴシック" charset="0"/>
                <a:cs typeface="ＭＳ Ｐゴシック" charset="0"/>
              </a:rPr>
              <a:t> </a:t>
            </a:r>
            <a:r>
              <a:rPr lang="en-US" sz="2000" dirty="0">
                <a:solidFill>
                  <a:srgbClr val="000000"/>
                </a:solidFill>
                <a:latin typeface="Lucida Grande" charset="0"/>
                <a:ea typeface="ＭＳ Ｐゴシック" charset="0"/>
                <a:cs typeface="ＭＳ Ｐゴシック" charset="0"/>
              </a:rPr>
              <a:t>can be used as a fairly straightforward editing device to link any two scenes, or in more creative ways, for instance to suggest hallucinatory </a:t>
            </a:r>
            <a:r>
              <a:rPr lang="en-US" sz="2000" dirty="0" smtClean="0">
                <a:solidFill>
                  <a:srgbClr val="000000"/>
                </a:solidFill>
                <a:latin typeface="Lucida Grande" charset="0"/>
                <a:ea typeface="ＭＳ Ｐゴシック" charset="0"/>
                <a:cs typeface="ＭＳ Ｐゴシック" charset="0"/>
              </a:rPr>
              <a:t>or dream states</a:t>
            </a:r>
            <a:r>
              <a:rPr lang="en-US" sz="2000" dirty="0">
                <a:solidFill>
                  <a:srgbClr val="000000"/>
                </a:solidFill>
                <a:latin typeface="Lucida Grande" charset="0"/>
                <a:ea typeface="ＭＳ Ｐゴシック" charset="0"/>
                <a:cs typeface="ＭＳ Ｐゴシック" charset="0"/>
              </a:rPr>
              <a:t>.</a:t>
            </a:r>
            <a:endParaRPr lang="en-US" dirty="0">
              <a:latin typeface="Lucida Grande" charset="0"/>
              <a:ea typeface="ＭＳ Ｐゴシック" charset="0"/>
              <a:cs typeface="ＭＳ Ｐゴシック" charset="0"/>
            </a:endParaRPr>
          </a:p>
        </p:txBody>
      </p:sp>
      <p:pic>
        <p:nvPicPr>
          <p:cNvPr id="256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987925"/>
            <a:ext cx="29718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5000625"/>
            <a:ext cx="2971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48250"/>
            <a:ext cx="2895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971800"/>
            <a:ext cx="29718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971800"/>
            <a:ext cx="30480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71800"/>
            <a:ext cx="28956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type="title" idx="4294967295"/>
          </p:nvPr>
        </p:nvSpPr>
        <p:spPr>
          <a:xfrm>
            <a:off x="914400" y="0"/>
            <a:ext cx="7772400" cy="2819400"/>
          </a:xfrm>
        </p:spPr>
        <p:txBody>
          <a:bodyPr/>
          <a:lstStyle/>
          <a:p>
            <a:pPr algn="l" eaLnBrk="1" hangingPunct="1"/>
            <a:r>
              <a:rPr lang="en-US" sz="2000" dirty="0" smtClean="0">
                <a:solidFill>
                  <a:srgbClr val="000000"/>
                </a:solidFill>
                <a:latin typeface="Lucida Grande" charset="0"/>
                <a:ea typeface="ＭＳ Ｐゴシック" charset="0"/>
                <a:cs typeface="ＭＳ Ｐゴシック" charset="0"/>
              </a:rPr>
              <a:t>A </a:t>
            </a:r>
            <a:r>
              <a:rPr lang="en-US" sz="2000" b="1" dirty="0" smtClean="0">
                <a:solidFill>
                  <a:srgbClr val="000000"/>
                </a:solidFill>
                <a:latin typeface="Lucida Grande" charset="0"/>
                <a:ea typeface="ＭＳ Ｐゴシック" charset="0"/>
                <a:cs typeface="ＭＳ Ｐゴシック" charset="0"/>
              </a:rPr>
              <a:t>wipe</a:t>
            </a:r>
            <a:r>
              <a:rPr lang="en-US" sz="2000" dirty="0" smtClean="0">
                <a:solidFill>
                  <a:srgbClr val="000000"/>
                </a:solidFill>
                <a:latin typeface="Lucida Grande" charset="0"/>
                <a:ea typeface="ＭＳ Ｐゴシック" charset="0"/>
                <a:cs typeface="ＭＳ Ｐゴシック" charset="0"/>
              </a:rPr>
              <a:t> transition has a </a:t>
            </a:r>
            <a:r>
              <a:rPr lang="en-US" sz="2000" dirty="0">
                <a:solidFill>
                  <a:srgbClr val="000000"/>
                </a:solidFill>
                <a:latin typeface="Lucida Grande" charset="0"/>
                <a:ea typeface="ＭＳ Ｐゴシック" charset="0"/>
                <a:cs typeface="ＭＳ Ｐゴシック" charset="0"/>
              </a:rPr>
              <a:t>line </a:t>
            </a:r>
            <a:r>
              <a:rPr lang="en-US" sz="2000" dirty="0" smtClean="0">
                <a:solidFill>
                  <a:srgbClr val="000000"/>
                </a:solidFill>
                <a:latin typeface="Lucida Grande" charset="0"/>
                <a:ea typeface="ＭＳ Ｐゴシック" charset="0"/>
                <a:cs typeface="ＭＳ Ｐゴシック" charset="0"/>
              </a:rPr>
              <a:t>that passes </a:t>
            </a:r>
            <a:r>
              <a:rPr lang="en-US" sz="2000" dirty="0">
                <a:solidFill>
                  <a:srgbClr val="000000"/>
                </a:solidFill>
                <a:latin typeface="Lucida Grande" charset="0"/>
                <a:ea typeface="ＭＳ Ｐゴシック" charset="0"/>
                <a:cs typeface="ＭＳ Ｐゴシック" charset="0"/>
              </a:rPr>
              <a:t>across the screen, eliminating the first shot </a:t>
            </a:r>
            <a:r>
              <a:rPr lang="en-US" sz="2000" dirty="0" smtClean="0">
                <a:solidFill>
                  <a:srgbClr val="000000"/>
                </a:solidFill>
                <a:latin typeface="Lucida Grande" charset="0"/>
                <a:ea typeface="ＭＳ Ｐゴシック" charset="0"/>
                <a:cs typeface="ＭＳ Ｐゴシック" charset="0"/>
              </a:rPr>
              <a:t>and </a:t>
            </a:r>
            <a:r>
              <a:rPr lang="en-US" sz="2000" dirty="0">
                <a:solidFill>
                  <a:srgbClr val="000000"/>
                </a:solidFill>
                <a:latin typeface="Lucida Grande" charset="0"/>
                <a:ea typeface="ＭＳ Ｐゴシック" charset="0"/>
                <a:cs typeface="ＭＳ Ｐゴシック" charset="0"/>
              </a:rPr>
              <a:t>replacing it with the next one. A very dynamic and noticeable transition, it is usually employed in action or adventure films. </a:t>
            </a:r>
            <a:endParaRPr lang="en-US" dirty="0">
              <a:latin typeface="Times" charset="0"/>
              <a:ea typeface="ＭＳ Ｐゴシック" charset="0"/>
              <a:cs typeface="ＭＳ Ｐゴシック" charset="0"/>
            </a:endParaRPr>
          </a:p>
        </p:txBody>
      </p:sp>
      <p:sp>
        <p:nvSpPr>
          <p:cNvPr id="26626" name="Rectangle 2"/>
          <p:cNvSpPr>
            <a:spLocks noChangeArrowheads="1"/>
          </p:cNvSpPr>
          <p:nvPr/>
        </p:nvSpPr>
        <p:spPr bwMode="auto">
          <a:xfrm>
            <a:off x="796925" y="60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9700" name="Wipe-SevenSamurai" descr="/Users/karencarpenter/Desktop/Wipe-SevenSamura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95400" y="2773363"/>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
          <p:cNvSpPr>
            <a:spLocks noChangeArrowheads="1"/>
          </p:cNvSpPr>
          <p:nvPr/>
        </p:nvSpPr>
        <p:spPr bwMode="auto">
          <a:xfrm>
            <a:off x="7010400" y="62484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latin typeface="Lucida Grande" charset="0"/>
              </a:rPr>
              <a:t>Kurosawa's Seven Samurai (1954)</a:t>
            </a:r>
            <a:endParaRPr lang="en-US" sz="100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97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700"/>
                                        </p:tgtEl>
                                      </p:cBhvr>
                                    </p:cmd>
                                  </p:childTnLst>
                                </p:cTn>
                              </p:par>
                            </p:childTnLst>
                          </p:cTn>
                        </p:par>
                      </p:childTnLst>
                    </p:cTn>
                  </p:par>
                </p:childTnLst>
              </p:cTn>
              <p:nextCondLst>
                <p:cond evt="onClick" delay="0">
                  <p:tgtEl>
                    <p:spTgt spid="29700"/>
                  </p:tgtEl>
                </p:cond>
              </p:nextCondLst>
            </p:seq>
            <p:video fullScrn="1">
              <p:cMediaNode vol="100000">
                <p:cTn id="7" fill="remove" display="0">
                  <p:stCondLst>
                    <p:cond delay="indefinite"/>
                  </p:stCondLst>
                  <p:endCondLst>
                    <p:cond evt="onNext" delay="0">
                      <p:tgtEl>
                        <p:sldTgt/>
                      </p:tgtEl>
                    </p:cond>
                    <p:cond evt="onPrev" delay="0">
                      <p:tgtEl>
                        <p:sldTgt/>
                      </p:tgtEl>
                    </p:cond>
                  </p:endCondLst>
                </p:cTn>
                <p:tgtEl>
                  <p:spTgt spid="2970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457200" y="3733800"/>
            <a:ext cx="3886200" cy="2971800"/>
          </a:xfrm>
        </p:spPr>
        <p:txBody>
          <a:bodyPr/>
          <a:lstStyle/>
          <a:p>
            <a:pPr algn="l" eaLnBrk="1" hangingPunct="1"/>
            <a:r>
              <a:rPr lang="en-US" sz="2000" dirty="0" smtClean="0">
                <a:solidFill>
                  <a:srgbClr val="000000"/>
                </a:solidFill>
                <a:latin typeface="Lucida Grande" charset="0"/>
                <a:ea typeface="ＭＳ Ｐゴシック" charset="0"/>
                <a:cs typeface="ＭＳ Ｐゴシック" charset="0"/>
              </a:rPr>
              <a:t>A </a:t>
            </a:r>
            <a:r>
              <a:rPr lang="en-US" sz="2000" b="1" dirty="0" smtClean="0">
                <a:solidFill>
                  <a:srgbClr val="000000"/>
                </a:solidFill>
                <a:latin typeface="Lucida Grande" charset="0"/>
                <a:ea typeface="ＭＳ Ｐゴシック" charset="0"/>
                <a:cs typeface="ＭＳ Ｐゴシック" charset="0"/>
              </a:rPr>
              <a:t>graphic match </a:t>
            </a:r>
            <a:r>
              <a:rPr lang="en-US" sz="2000" dirty="0" smtClean="0">
                <a:solidFill>
                  <a:srgbClr val="000000"/>
                </a:solidFill>
                <a:latin typeface="Lucida Grande" charset="0"/>
                <a:ea typeface="ＭＳ Ｐゴシック" charset="0"/>
                <a:cs typeface="ＭＳ Ｐゴシック" charset="0"/>
              </a:rPr>
              <a:t>edit is two </a:t>
            </a:r>
            <a:r>
              <a:rPr lang="en-US" sz="2000" dirty="0">
                <a:solidFill>
                  <a:srgbClr val="000000"/>
                </a:solidFill>
                <a:latin typeface="Lucida Grande" charset="0"/>
                <a:ea typeface="ＭＳ Ｐゴシック" charset="0"/>
                <a:cs typeface="ＭＳ Ｐゴシック" charset="0"/>
              </a:rPr>
              <a:t>successive shots joined so as to create a strong similarity of compositional elements (e.g., color, shape</a:t>
            </a:r>
            <a:r>
              <a:rPr lang="en-US" sz="2000" dirty="0" smtClean="0">
                <a:solidFill>
                  <a:srgbClr val="000000"/>
                </a:solidFill>
                <a:latin typeface="Lucida Grande" charset="0"/>
                <a:ea typeface="ＭＳ Ｐゴシック" charset="0"/>
                <a:cs typeface="ＭＳ Ｐゴシック" charset="0"/>
              </a:rPr>
              <a:t>), which creates a smooth transition.</a:t>
            </a:r>
            <a:endParaRPr lang="en-US" sz="1200" dirty="0">
              <a:solidFill>
                <a:srgbClr val="000000"/>
              </a:solidFill>
              <a:latin typeface="Lucida Grande" charset="0"/>
              <a:ea typeface="ＭＳ Ｐゴシック" charset="0"/>
              <a:cs typeface="ＭＳ Ｐゴシック" charset="0"/>
            </a:endParaRPr>
          </a:p>
        </p:txBody>
      </p:sp>
      <p:pic>
        <p:nvPicPr>
          <p:cNvPr id="32771" name="GraphicMatch-Women" descr="/Users/karencarpenter/Desktop/GraphicMatch-Women">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724399" y="3247158"/>
            <a:ext cx="4408055" cy="330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62600" y="6611779"/>
            <a:ext cx="4572000" cy="246221"/>
          </a:xfrm>
          <a:prstGeom prst="rect">
            <a:avLst/>
          </a:prstGeom>
        </p:spPr>
        <p:txBody>
          <a:bodyPr>
            <a:spAutoFit/>
          </a:bodyPr>
          <a:lstStyle/>
          <a:p>
            <a:r>
              <a:rPr lang="en-US" sz="1000" dirty="0">
                <a:solidFill>
                  <a:srgbClr val="000000"/>
                </a:solidFill>
                <a:latin typeface="Lucida Grande" charset="0"/>
              </a:rPr>
              <a:t>Women On The Verge Of A Nervous Breakdown (1988</a:t>
            </a:r>
            <a:r>
              <a:rPr lang="en-US" sz="1000" dirty="0" smtClean="0">
                <a:solidFill>
                  <a:srgbClr val="000000"/>
                </a:solidFill>
                <a:latin typeface="Lucida Grande" charset="0"/>
              </a:rPr>
              <a:t>)</a:t>
            </a:r>
            <a:endParaRPr lang="en-US" sz="1000" dirty="0"/>
          </a:p>
        </p:txBody>
      </p:sp>
      <p:sp>
        <p:nvSpPr>
          <p:cNvPr id="5" name="Rectangle 2"/>
          <p:cNvSpPr txBox="1">
            <a:spLocks noChangeArrowheads="1"/>
          </p:cNvSpPr>
          <p:nvPr/>
        </p:nvSpPr>
        <p:spPr bwMode="auto">
          <a:xfrm>
            <a:off x="457200" y="304800"/>
            <a:ext cx="224905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4" charset="-128"/>
                <a:cs typeface="ＭＳ Ｐゴシック" pitchFamily="64" charset="-128"/>
              </a:defRPr>
            </a:lvl1pPr>
            <a:lvl2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2pPr>
            <a:lvl3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3pPr>
            <a:lvl4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4pPr>
            <a:lvl5pPr algn="ctr" rtl="0" eaLnBrk="0" fontAlgn="base" hangingPunct="0">
              <a:spcBef>
                <a:spcPct val="0"/>
              </a:spcBef>
              <a:spcAft>
                <a:spcPct val="0"/>
              </a:spcAft>
              <a:defRPr sz="4400">
                <a:solidFill>
                  <a:schemeClr val="tx2"/>
                </a:solidFill>
                <a:latin typeface="Times" pitchFamily="64" charset="0"/>
                <a:ea typeface="ＭＳ Ｐゴシック" pitchFamily="64" charset="-128"/>
                <a:cs typeface="ＭＳ Ｐゴシック" pitchFamily="64" charset="-128"/>
              </a:defRPr>
            </a:lvl5pPr>
            <a:lvl6pPr marL="457200" algn="ctr" rtl="0" fontAlgn="base">
              <a:spcBef>
                <a:spcPct val="0"/>
              </a:spcBef>
              <a:spcAft>
                <a:spcPct val="0"/>
              </a:spcAft>
              <a:defRPr sz="4400">
                <a:solidFill>
                  <a:schemeClr val="tx2"/>
                </a:solidFill>
                <a:latin typeface="Times" pitchFamily="64" charset="0"/>
              </a:defRPr>
            </a:lvl6pPr>
            <a:lvl7pPr marL="914400" algn="ctr" rtl="0" fontAlgn="base">
              <a:spcBef>
                <a:spcPct val="0"/>
              </a:spcBef>
              <a:spcAft>
                <a:spcPct val="0"/>
              </a:spcAft>
              <a:defRPr sz="4400">
                <a:solidFill>
                  <a:schemeClr val="tx2"/>
                </a:solidFill>
                <a:latin typeface="Times" pitchFamily="64" charset="0"/>
              </a:defRPr>
            </a:lvl7pPr>
            <a:lvl8pPr marL="1371600" algn="ctr" rtl="0" fontAlgn="base">
              <a:spcBef>
                <a:spcPct val="0"/>
              </a:spcBef>
              <a:spcAft>
                <a:spcPct val="0"/>
              </a:spcAft>
              <a:defRPr sz="4400">
                <a:solidFill>
                  <a:schemeClr val="tx2"/>
                </a:solidFill>
                <a:latin typeface="Times" pitchFamily="64" charset="0"/>
              </a:defRPr>
            </a:lvl8pPr>
            <a:lvl9pPr marL="1828800" algn="ctr" rtl="0" fontAlgn="base">
              <a:spcBef>
                <a:spcPct val="0"/>
              </a:spcBef>
              <a:spcAft>
                <a:spcPct val="0"/>
              </a:spcAft>
              <a:defRPr sz="4400">
                <a:solidFill>
                  <a:schemeClr val="tx2"/>
                </a:solidFill>
                <a:latin typeface="Times" pitchFamily="64" charset="0"/>
              </a:defRPr>
            </a:lvl9pPr>
          </a:lstStyle>
          <a:p>
            <a:pPr eaLnBrk="1" hangingPunct="1"/>
            <a:r>
              <a:rPr lang="en-US" sz="2800" b="1" dirty="0" smtClean="0">
                <a:latin typeface="Lucida Grande" charset="0"/>
                <a:ea typeface="ＭＳ Ｐゴシック" charset="0"/>
                <a:cs typeface="ＭＳ Ｐゴシック" charset="0"/>
              </a:rPr>
              <a:t>Matches</a:t>
            </a:r>
            <a:endParaRPr lang="en-US" dirty="0">
              <a:latin typeface="Times" charset="0"/>
              <a:ea typeface="ＭＳ Ｐゴシック" charset="0"/>
              <a:cs typeface="ＭＳ Ｐゴシック" charset="0"/>
            </a:endParaRPr>
          </a:p>
        </p:txBody>
      </p:sp>
      <p:sp>
        <p:nvSpPr>
          <p:cNvPr id="3" name="Rectangle 2"/>
          <p:cNvSpPr/>
          <p:nvPr/>
        </p:nvSpPr>
        <p:spPr>
          <a:xfrm>
            <a:off x="762000" y="1143000"/>
            <a:ext cx="6553200" cy="1723549"/>
          </a:xfrm>
          <a:prstGeom prst="rect">
            <a:avLst/>
          </a:prstGeom>
        </p:spPr>
        <p:txBody>
          <a:bodyPr wrap="square">
            <a:spAutoFit/>
          </a:bodyPr>
          <a:lstStyle/>
          <a:p>
            <a:r>
              <a:rPr lang="en-US" dirty="0">
                <a:latin typeface="Lucida Grande"/>
                <a:cs typeface="Lucida Grande"/>
              </a:rPr>
              <a:t>Match cut devices include:</a:t>
            </a:r>
          </a:p>
          <a:p>
            <a:endParaRPr lang="en-US" sz="1000" dirty="0" smtClean="0">
              <a:solidFill>
                <a:srgbClr val="000000"/>
              </a:solidFill>
              <a:latin typeface="Lucida Grande"/>
              <a:cs typeface="Lucida Grande"/>
            </a:endParaRPr>
          </a:p>
          <a:p>
            <a:r>
              <a:rPr lang="en-US" dirty="0" smtClean="0">
                <a:solidFill>
                  <a:srgbClr val="000000"/>
                </a:solidFill>
                <a:latin typeface="Lucida Grande"/>
                <a:cs typeface="Lucida Grande"/>
              </a:rPr>
              <a:t>Graphic </a:t>
            </a:r>
            <a:r>
              <a:rPr lang="en-US" dirty="0">
                <a:solidFill>
                  <a:srgbClr val="000000"/>
                </a:solidFill>
                <a:latin typeface="Lucida Grande"/>
                <a:cs typeface="Lucida Grande"/>
              </a:rPr>
              <a:t>Match</a:t>
            </a:r>
          </a:p>
          <a:p>
            <a:r>
              <a:rPr lang="en-US" dirty="0">
                <a:solidFill>
                  <a:srgbClr val="000000"/>
                </a:solidFill>
                <a:latin typeface="Lucida Grande"/>
                <a:cs typeface="Lucida Grande"/>
              </a:rPr>
              <a:t>Matched </a:t>
            </a:r>
            <a:r>
              <a:rPr lang="en-US" dirty="0" smtClean="0">
                <a:solidFill>
                  <a:srgbClr val="000000"/>
                </a:solidFill>
                <a:latin typeface="Lucida Grande"/>
                <a:cs typeface="Lucida Grande"/>
              </a:rPr>
              <a:t>Action</a:t>
            </a:r>
          </a:p>
          <a:p>
            <a:r>
              <a:rPr lang="en-US" dirty="0" err="1" smtClean="0">
                <a:solidFill>
                  <a:srgbClr val="000000"/>
                </a:solidFill>
                <a:latin typeface="Lucida Grande"/>
                <a:cs typeface="Lucida Grande"/>
              </a:rPr>
              <a:t>Eyeline</a:t>
            </a:r>
            <a:r>
              <a:rPr lang="en-US" dirty="0" smtClean="0">
                <a:solidFill>
                  <a:srgbClr val="000000"/>
                </a:solidFill>
                <a:latin typeface="Lucida Grande"/>
                <a:cs typeface="Lucida Grande"/>
              </a:rPr>
              <a:t> Match</a:t>
            </a:r>
            <a:endParaRPr lang="en-US" dirty="0">
              <a:solidFill>
                <a:srgbClr val="000000"/>
              </a:solidFill>
              <a:latin typeface="Lucida Grande"/>
              <a:cs typeface="Lucida Grande"/>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27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2771"/>
                                        </p:tgtEl>
                                      </p:cBhvr>
                                    </p:cmd>
                                  </p:childTnLst>
                                </p:cTn>
                              </p:par>
                            </p:childTnLst>
                          </p:cTn>
                        </p:par>
                      </p:childTnLst>
                    </p:cTn>
                  </p:par>
                </p:childTnLst>
              </p:cTn>
              <p:nextCondLst>
                <p:cond evt="onClick" delay="0">
                  <p:tgtEl>
                    <p:spTgt spid="32771"/>
                  </p:tgtEl>
                </p:cond>
              </p:nextCondLst>
            </p:seq>
            <p:video fullScrn="1">
              <p:cMediaNode vol="100000">
                <p:cTn id="7" fill="remove" display="0">
                  <p:stCondLst>
                    <p:cond delay="indefinite"/>
                  </p:stCondLst>
                  <p:endCondLst>
                    <p:cond evt="onNext" delay="0">
                      <p:tgtEl>
                        <p:sldTgt/>
                      </p:tgtEl>
                    </p:cond>
                    <p:cond evt="onPrev" delay="0">
                      <p:tgtEl>
                        <p:sldTgt/>
                      </p:tgtEl>
                    </p:cond>
                  </p:endCondLst>
                </p:cTn>
                <p:tgtEl>
                  <p:spTgt spid="3277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50800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5715000" y="5410200"/>
            <a:ext cx="3321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smtClean="0">
                <a:solidFill>
                  <a:srgbClr val="000000"/>
                </a:solidFill>
                <a:latin typeface="Lucida Grande"/>
                <a:cs typeface="Lucida Grande"/>
              </a:rPr>
              <a:t>Graphic Match cut of a</a:t>
            </a:r>
            <a:r>
              <a:rPr lang="en-US" sz="1000" dirty="0" smtClean="0">
                <a:latin typeface="Lucida Grande"/>
                <a:cs typeface="Lucida Grande"/>
              </a:rPr>
              <a:t> </a:t>
            </a:r>
            <a:r>
              <a:rPr lang="en-US" sz="1000" dirty="0">
                <a:latin typeface="Lucida Grande"/>
                <a:cs typeface="Lucida Grande"/>
              </a:rPr>
              <a:t>bone-club and an orbital nuclear weapons platform</a:t>
            </a:r>
            <a:r>
              <a:rPr lang="en-US" sz="1000" dirty="0" smtClean="0">
                <a:solidFill>
                  <a:srgbClr val="000000"/>
                </a:solidFill>
                <a:latin typeface="Lucida Grande"/>
                <a:cs typeface="Lucida Grande"/>
              </a:rPr>
              <a:t>  </a:t>
            </a:r>
            <a:r>
              <a:rPr lang="en-US" sz="1000" dirty="0">
                <a:solidFill>
                  <a:srgbClr val="000000"/>
                </a:solidFill>
                <a:latin typeface="Lucida Grande"/>
                <a:cs typeface="Lucida Grande"/>
              </a:rPr>
              <a:t>from: </a:t>
            </a:r>
          </a:p>
          <a:p>
            <a:endParaRPr lang="en-US" sz="1000" dirty="0">
              <a:solidFill>
                <a:srgbClr val="000000"/>
              </a:solidFill>
              <a:latin typeface="Lucida Grande"/>
              <a:cs typeface="Lucida Grande"/>
            </a:endParaRPr>
          </a:p>
          <a:p>
            <a:r>
              <a:rPr lang="en-US" sz="1000" dirty="0">
                <a:solidFill>
                  <a:srgbClr val="000000"/>
                </a:solidFill>
                <a:latin typeface="Lucida Grande"/>
                <a:cs typeface="Lucida Grande"/>
              </a:rPr>
              <a:t>2001: A Space Odyssey, 1968, </a:t>
            </a:r>
            <a:r>
              <a:rPr lang="en-US" sz="1000" dirty="0" err="1">
                <a:solidFill>
                  <a:srgbClr val="000000"/>
                </a:solidFill>
                <a:latin typeface="Lucida Grande"/>
                <a:cs typeface="Lucida Grande"/>
              </a:rPr>
              <a:t>Kubrik</a:t>
            </a:r>
            <a:endParaRPr lang="en-US" sz="1000" dirty="0">
              <a:latin typeface="Lucida Grande"/>
              <a:cs typeface="Lucida Grande"/>
            </a:endParaRPr>
          </a:p>
        </p:txBody>
      </p:sp>
      <p:sp>
        <p:nvSpPr>
          <p:cNvPr id="29700" name="Rectangle 5"/>
          <p:cNvSpPr>
            <a:spLocks noChangeArrowheads="1"/>
          </p:cNvSpPr>
          <p:nvPr/>
        </p:nvSpPr>
        <p:spPr bwMode="auto">
          <a:xfrm>
            <a:off x="381000" y="381000"/>
            <a:ext cx="769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latin typeface="Lucida Grande"/>
                <a:cs typeface="Lucida Grande"/>
              </a:rPr>
              <a:t>A </a:t>
            </a:r>
            <a:r>
              <a:rPr lang="en-US" sz="2000" dirty="0" smtClean="0">
                <a:latin typeface="Lucida Grande"/>
                <a:cs typeface="Lucida Grande"/>
              </a:rPr>
              <a:t>graphic match often helps </a:t>
            </a:r>
            <a:r>
              <a:rPr lang="en-US" sz="2000" dirty="0">
                <a:latin typeface="Lucida Grande"/>
                <a:cs typeface="Lucida Grande"/>
              </a:rPr>
              <a:t>to establish a strong continuity of action </a:t>
            </a:r>
            <a:r>
              <a:rPr lang="en-US" sz="2000" dirty="0" smtClean="0">
                <a:latin typeface="Lucida Grande"/>
                <a:cs typeface="Lucida Grande"/>
              </a:rPr>
              <a:t>and can link </a:t>
            </a:r>
            <a:r>
              <a:rPr lang="en-US" sz="2000" dirty="0">
                <a:latin typeface="Lucida Grande"/>
                <a:cs typeface="Lucida Grande"/>
              </a:rPr>
              <a:t>the two shots metaphorically.</a:t>
            </a:r>
            <a:endParaRPr lang="en-US" sz="2000" dirty="0">
              <a:solidFill>
                <a:srgbClr val="000000"/>
              </a:solidFill>
              <a:latin typeface="Lucida Grande"/>
              <a:cs typeface="Lucida Grande"/>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304800" y="304800"/>
            <a:ext cx="8534400" cy="1676400"/>
          </a:xfrm>
        </p:spPr>
        <p:txBody>
          <a:bodyPr/>
          <a:lstStyle/>
          <a:p>
            <a:pPr algn="l" eaLnBrk="1" hangingPunct="1"/>
            <a:r>
              <a:rPr lang="en-US" sz="2000" dirty="0" smtClean="0">
                <a:solidFill>
                  <a:srgbClr val="000000"/>
                </a:solidFill>
                <a:latin typeface="Lucida Grande" charset="0"/>
                <a:ea typeface="ＭＳ Ｐゴシック" charset="0"/>
                <a:cs typeface="ＭＳ Ｐゴシック" charset="0"/>
              </a:rPr>
              <a:t>The </a:t>
            </a:r>
            <a:r>
              <a:rPr lang="en-US" sz="2000" b="1" dirty="0" err="1">
                <a:solidFill>
                  <a:srgbClr val="000000"/>
                </a:solidFill>
                <a:latin typeface="Lucida Grande" charset="0"/>
                <a:ea typeface="ＭＳ Ｐゴシック" charset="0"/>
                <a:cs typeface="ＭＳ Ｐゴシック" charset="0"/>
              </a:rPr>
              <a:t>eyeline</a:t>
            </a:r>
            <a:r>
              <a:rPr lang="en-US" sz="2000" b="1" dirty="0">
                <a:solidFill>
                  <a:srgbClr val="000000"/>
                </a:solidFill>
                <a:latin typeface="Lucida Grande" charset="0"/>
                <a:ea typeface="ＭＳ Ｐゴシック" charset="0"/>
                <a:cs typeface="ＭＳ Ｐゴシック" charset="0"/>
              </a:rPr>
              <a:t> match </a:t>
            </a:r>
            <a:r>
              <a:rPr lang="en-US" sz="2000" dirty="0">
                <a:solidFill>
                  <a:srgbClr val="000000"/>
                </a:solidFill>
                <a:latin typeface="Lucida Grande" charset="0"/>
                <a:ea typeface="ＭＳ Ｐゴシック" charset="0"/>
                <a:cs typeface="ＭＳ Ｐゴシック" charset="0"/>
              </a:rPr>
              <a:t>begins with a character looking at something off-screen, there will then be a cut to the object or person at which he is looking.</a:t>
            </a:r>
            <a:endParaRPr lang="en-US" sz="1300" dirty="0">
              <a:solidFill>
                <a:srgbClr val="000000"/>
              </a:solidFill>
              <a:latin typeface="Lucida Grande" charset="0"/>
              <a:ea typeface="ＭＳ Ｐゴシック" charset="0"/>
              <a:cs typeface="ＭＳ Ｐゴシック" charset="0"/>
            </a:endParaRPr>
          </a:p>
        </p:txBody>
      </p:sp>
      <p:pic>
        <p:nvPicPr>
          <p:cNvPr id="307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2540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2540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254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581400"/>
            <a:ext cx="254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324350"/>
            <a:ext cx="4267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609600" y="152400"/>
            <a:ext cx="7848600" cy="5867400"/>
          </a:xfrm>
        </p:spPr>
        <p:txBody>
          <a:bodyPr/>
          <a:lstStyle/>
          <a:p>
            <a:pPr algn="l" eaLnBrk="1" hangingPunct="1"/>
            <a:r>
              <a:rPr lang="en-US" sz="2000" dirty="0" smtClean="0">
                <a:solidFill>
                  <a:srgbClr val="000000"/>
                </a:solidFill>
                <a:latin typeface="Lucida Grande" charset="0"/>
                <a:ea typeface="ＭＳ Ｐゴシック" charset="0"/>
                <a:cs typeface="ＭＳ Ｐゴシック" charset="0"/>
              </a:rPr>
              <a:t>A </a:t>
            </a:r>
            <a:r>
              <a:rPr lang="en-US" sz="2000" b="1" dirty="0" smtClean="0">
                <a:solidFill>
                  <a:srgbClr val="000000"/>
                </a:solidFill>
                <a:latin typeface="Lucida Grande" charset="0"/>
                <a:ea typeface="ＭＳ Ｐゴシック" charset="0"/>
                <a:cs typeface="ＭＳ Ｐゴシック" charset="0"/>
              </a:rPr>
              <a:t>match on action </a:t>
            </a:r>
            <a:r>
              <a:rPr lang="en-US" sz="2000" dirty="0" smtClean="0">
                <a:solidFill>
                  <a:srgbClr val="000000"/>
                </a:solidFill>
                <a:latin typeface="Lucida Grande" charset="0"/>
                <a:ea typeface="ＭＳ Ｐゴシック" charset="0"/>
                <a:cs typeface="ＭＳ Ｐゴシック" charset="0"/>
              </a:rPr>
              <a:t>cut splices </a:t>
            </a:r>
            <a:r>
              <a:rPr lang="en-US" sz="2000" dirty="0">
                <a:solidFill>
                  <a:srgbClr val="000000"/>
                </a:solidFill>
                <a:latin typeface="Lucida Grande" charset="0"/>
                <a:ea typeface="ＭＳ Ｐゴシック" charset="0"/>
                <a:cs typeface="ＭＳ Ｐゴシック" charset="0"/>
              </a:rPr>
              <a:t>different views of the same action together at the same moment in the movement, making it seem to continue uninterrupted.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endParaRPr lang="en-US" sz="1300" dirty="0">
              <a:solidFill>
                <a:srgbClr val="000000"/>
              </a:solidFill>
              <a:latin typeface="Lucida Grande" charset="0"/>
              <a:ea typeface="ＭＳ Ｐゴシック" charset="0"/>
              <a:cs typeface="ＭＳ Ｐゴシック" charset="0"/>
            </a:endParaRPr>
          </a:p>
        </p:txBody>
      </p:sp>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2200"/>
            <a:ext cx="3048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191000"/>
            <a:ext cx="3048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62200"/>
            <a:ext cx="3048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3048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1"/>
          <p:cNvSpPr>
            <a:spLocks noChangeArrowheads="1"/>
          </p:cNvSpPr>
          <p:nvPr/>
        </p:nvSpPr>
        <p:spPr bwMode="auto">
          <a:xfrm>
            <a:off x="6629400" y="6019800"/>
            <a:ext cx="10302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000000"/>
                </a:solidFill>
                <a:latin typeface="Lucida Grande" charset="0"/>
              </a:rPr>
              <a:t>Traffic (2000)</a:t>
            </a:r>
            <a:endParaRPr lang="en-US" sz="100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914400" y="457200"/>
            <a:ext cx="7543800" cy="1600200"/>
          </a:xfrm>
        </p:spPr>
        <p:txBody>
          <a:bodyPr/>
          <a:lstStyle/>
          <a:p>
            <a:pPr algn="l" eaLnBrk="1" hangingPunct="1"/>
            <a:r>
              <a:rPr lang="en-US" sz="2000" dirty="0" smtClean="0">
                <a:solidFill>
                  <a:srgbClr val="000000"/>
                </a:solidFill>
                <a:latin typeface="Lucida Grande" charset="0"/>
                <a:ea typeface="ＭＳ Ｐゴシック" charset="0"/>
                <a:cs typeface="ＭＳ Ｐゴシック" charset="0"/>
              </a:rPr>
              <a:t>Matched action edits add </a:t>
            </a:r>
            <a:r>
              <a:rPr lang="en-US" sz="2000" dirty="0">
                <a:solidFill>
                  <a:srgbClr val="000000"/>
                </a:solidFill>
                <a:latin typeface="Lucida Grande" charset="0"/>
                <a:ea typeface="ＭＳ Ｐゴシック" charset="0"/>
                <a:cs typeface="ＭＳ Ｐゴシック" charset="0"/>
              </a:rPr>
              <a:t>variety and dynamism to a scene, since it conveys two movements: the one that actually takes place on screen, and an implied one by the viewer, since her/his position is shifted.</a:t>
            </a:r>
            <a:br>
              <a:rPr lang="en-US" sz="2000" dirty="0">
                <a:solidFill>
                  <a:srgbClr val="000000"/>
                </a:solidFill>
                <a:latin typeface="Lucida Grande" charset="0"/>
                <a:ea typeface="ＭＳ Ｐゴシック" charset="0"/>
                <a:cs typeface="ＭＳ Ｐゴシック" charset="0"/>
              </a:rPr>
            </a:br>
            <a:endParaRPr lang="en-US" sz="1300" dirty="0">
              <a:solidFill>
                <a:srgbClr val="000000"/>
              </a:solidFill>
              <a:latin typeface="Lucida Grande" charset="0"/>
              <a:ea typeface="ＭＳ Ｐゴシック" charset="0"/>
              <a:cs typeface="ＭＳ Ｐゴシック" charset="0"/>
            </a:endParaRPr>
          </a:p>
        </p:txBody>
      </p:sp>
      <p:pic>
        <p:nvPicPr>
          <p:cNvPr id="34819" name="MatchAction-Traffic" descr="/Users/karencarpenter/Desktop/MatchAction-Traffic">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954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48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4819"/>
                                        </p:tgtEl>
                                      </p:cBhvr>
                                    </p:cmd>
                                  </p:childTnLst>
                                </p:cTn>
                              </p:par>
                            </p:childTnLst>
                          </p:cTn>
                        </p:par>
                      </p:childTnLst>
                    </p:cTn>
                  </p:par>
                </p:childTnLst>
              </p:cTn>
              <p:nextCondLst>
                <p:cond evt="onClick" delay="0">
                  <p:tgtEl>
                    <p:spTgt spid="34819"/>
                  </p:tgtEl>
                </p:cond>
              </p:nextCondLst>
            </p:seq>
            <p:video fullScrn="1">
              <p:cMediaNode vol="100000">
                <p:cTn id="7" fill="remove" display="0">
                  <p:stCondLst>
                    <p:cond delay="indefinite"/>
                  </p:stCondLst>
                  <p:endCondLst>
                    <p:cond evt="onNext" delay="0">
                      <p:tgtEl>
                        <p:sldTgt/>
                      </p:tgtEl>
                    </p:cond>
                    <p:cond evt="onPrev" delay="0">
                      <p:tgtEl>
                        <p:sldTgt/>
                      </p:tgtEl>
                    </p:cond>
                  </p:endCondLst>
                </p:cTn>
                <p:tgtEl>
                  <p:spTgt spid="348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609600" y="381000"/>
            <a:ext cx="1792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latin typeface="Lucida Grande" charset="0"/>
              </a:rPr>
              <a:t>Duration</a:t>
            </a:r>
          </a:p>
        </p:txBody>
      </p:sp>
      <p:sp>
        <p:nvSpPr>
          <p:cNvPr id="34818" name="Rectangle 3"/>
          <p:cNvSpPr>
            <a:spLocks noChangeArrowheads="1"/>
          </p:cNvSpPr>
          <p:nvPr/>
        </p:nvSpPr>
        <p:spPr bwMode="auto">
          <a:xfrm>
            <a:off x="609600" y="990600"/>
            <a:ext cx="77565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latin typeface="Lucida Grande" charset="0"/>
              </a:rPr>
              <a:t>The decision to extend a shot can be as significant as the decision to cut it. Editing can affect the experience of time in the cinema by creating a gap between screen time (what we see) and diegetic time (how long it would actually take) or by establishing a fast or slow rhythm for the scene.</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200400"/>
            <a:ext cx="4902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1841500" y="13017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5362" name="Rectangle 3"/>
          <p:cNvSpPr>
            <a:spLocks noGrp="1" noChangeArrowheads="1"/>
          </p:cNvSpPr>
          <p:nvPr>
            <p:ph type="title" idx="4294967295"/>
          </p:nvPr>
        </p:nvSpPr>
        <p:spPr>
          <a:xfrm>
            <a:off x="304800" y="228600"/>
            <a:ext cx="8382000" cy="2133600"/>
          </a:xfrm>
        </p:spPr>
        <p:txBody>
          <a:bodyPr/>
          <a:lstStyle/>
          <a:p>
            <a:pPr algn="l" eaLnBrk="1" hangingPunct="1"/>
            <a:r>
              <a:rPr lang="en-US" sz="2000" dirty="0">
                <a:solidFill>
                  <a:srgbClr val="000000"/>
                </a:solidFill>
                <a:latin typeface="Lucida Grande"/>
                <a:ea typeface="ＭＳ Ｐゴシック" charset="0"/>
                <a:cs typeface="Lucida Grande"/>
              </a:rPr>
              <a:t>Film editing is the connecting of one or more shots to form a sequence, and the subsequent connecting of sequences to form an entire movie. </a:t>
            </a:r>
            <a:r>
              <a:rPr lang="en-US" sz="2000" dirty="0" smtClean="0">
                <a:solidFill>
                  <a:srgbClr val="000000"/>
                </a:solidFill>
                <a:latin typeface="Lucida Grande"/>
                <a:ea typeface="ＭＳ Ｐゴシック" charset="0"/>
                <a:cs typeface="Lucida Grande"/>
              </a:rPr>
              <a:t/>
            </a:r>
            <a:br>
              <a:rPr lang="en-US" sz="2000" dirty="0" smtClean="0">
                <a:solidFill>
                  <a:srgbClr val="000000"/>
                </a:solidFill>
                <a:latin typeface="Lucida Grande"/>
                <a:ea typeface="ＭＳ Ｐゴシック" charset="0"/>
                <a:cs typeface="Lucida Grande"/>
              </a:rPr>
            </a:br>
            <a:r>
              <a:rPr lang="en-US" sz="2000" dirty="0" smtClean="0">
                <a:solidFill>
                  <a:srgbClr val="000000"/>
                </a:solidFill>
                <a:latin typeface="Lucida Grande"/>
                <a:ea typeface="ＭＳ Ｐゴシック" charset="0"/>
                <a:cs typeface="Lucida Grande"/>
              </a:rPr>
              <a:t/>
            </a:r>
            <a:br>
              <a:rPr lang="en-US" sz="2000" dirty="0" smtClean="0">
                <a:solidFill>
                  <a:srgbClr val="000000"/>
                </a:solidFill>
                <a:latin typeface="Lucida Grande"/>
                <a:ea typeface="ＭＳ Ｐゴシック" charset="0"/>
                <a:cs typeface="Lucida Grande"/>
              </a:rPr>
            </a:br>
            <a:r>
              <a:rPr lang="en-US" sz="2000" dirty="0">
                <a:latin typeface="Lucida Grande"/>
                <a:cs typeface="Lucida Grande"/>
              </a:rPr>
              <a:t>Film </a:t>
            </a:r>
            <a:r>
              <a:rPr lang="en-US" sz="2000" dirty="0" smtClean="0">
                <a:latin typeface="Lucida Grande"/>
                <a:cs typeface="Lucida Grande"/>
              </a:rPr>
              <a:t>editing </a:t>
            </a:r>
            <a:r>
              <a:rPr lang="en-US" sz="2000" dirty="0">
                <a:latin typeface="Lucida Grande"/>
                <a:cs typeface="Lucida Grande"/>
              </a:rPr>
              <a:t>is unique to cinema </a:t>
            </a:r>
            <a:r>
              <a:rPr lang="en-US" sz="2000" dirty="0" smtClean="0">
                <a:latin typeface="Lucida Grande"/>
                <a:cs typeface="Lucida Grande"/>
              </a:rPr>
              <a:t>and </a:t>
            </a:r>
            <a:r>
              <a:rPr lang="en-US" sz="2000" dirty="0">
                <a:latin typeface="Lucida Grande"/>
                <a:cs typeface="Lucida Grande"/>
              </a:rPr>
              <a:t>separates filmmaking from all other art forms that preceded it (such as photography</a:t>
            </a:r>
            <a:r>
              <a:rPr lang="en-US" sz="2000" dirty="0" smtClean="0">
                <a:latin typeface="Lucida Grande"/>
                <a:cs typeface="Lucida Grande"/>
              </a:rPr>
              <a:t>, </a:t>
            </a:r>
            <a:r>
              <a:rPr lang="en-US" sz="2000" dirty="0">
                <a:latin typeface="Lucida Grande"/>
                <a:cs typeface="Lucida Grande"/>
              </a:rPr>
              <a:t>writing, and </a:t>
            </a:r>
            <a:r>
              <a:rPr lang="en-US" sz="2000" dirty="0" smtClean="0">
                <a:latin typeface="Lucida Grande"/>
                <a:cs typeface="Lucida Grande"/>
              </a:rPr>
              <a:t>theater directing</a:t>
            </a:r>
            <a:r>
              <a:rPr lang="en-US" sz="2000" dirty="0">
                <a:latin typeface="Lucida Grande"/>
                <a:cs typeface="Lucida Grande"/>
              </a:rPr>
              <a:t>).</a:t>
            </a:r>
            <a:endParaRPr lang="en-US" sz="2000" dirty="0">
              <a:latin typeface="Lucida Grande"/>
              <a:ea typeface="ＭＳ Ｐゴシック" charset="0"/>
              <a:cs typeface="Lucida Grande"/>
            </a:endParaRP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440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4800600" y="6553200"/>
            <a:ext cx="43434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a:solidFill>
                  <a:srgbClr val="000000"/>
                </a:solidFill>
                <a:latin typeface="Lucida Grande" charset="0"/>
              </a:rPr>
              <a:t>Once Upon a Time in the West, 1968, Sergio Leone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854075" y="82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7890" name="Rectangle 3"/>
          <p:cNvSpPr>
            <a:spLocks noGrp="1" noChangeArrowheads="1"/>
          </p:cNvSpPr>
          <p:nvPr>
            <p:ph type="title" idx="4294967295"/>
          </p:nvPr>
        </p:nvSpPr>
        <p:spPr>
          <a:xfrm>
            <a:off x="457200" y="381000"/>
            <a:ext cx="8534400" cy="2057400"/>
          </a:xfrm>
        </p:spPr>
        <p:txBody>
          <a:bodyPr/>
          <a:lstStyle/>
          <a:p>
            <a:pPr algn="l" eaLnBrk="1" hangingPunct="1"/>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1000" dirty="0">
                <a:solidFill>
                  <a:srgbClr val="000000"/>
                </a:solidFill>
                <a:latin typeface="Lucida Grande" charset="0"/>
                <a:ea typeface="ＭＳ Ｐゴシック" charset="0"/>
                <a:cs typeface="ＭＳ Ｐゴシック" charset="0"/>
              </a:rPr>
              <a:t/>
            </a:r>
            <a:br>
              <a:rPr lang="en-US" sz="1000" dirty="0">
                <a:solidFill>
                  <a:srgbClr val="000000"/>
                </a:solidFill>
                <a:latin typeface="Lucida Grande" charset="0"/>
                <a:ea typeface="ＭＳ Ｐゴシック" charset="0"/>
                <a:cs typeface="ＭＳ Ｐゴシック" charset="0"/>
              </a:rPr>
            </a:br>
            <a:r>
              <a:rPr lang="en-US" sz="2000" b="1" dirty="0" smtClean="0">
                <a:solidFill>
                  <a:srgbClr val="000000"/>
                </a:solidFill>
                <a:latin typeface="Lucida Grande" charset="0"/>
                <a:ea typeface="ＭＳ Ｐゴシック" charset="0"/>
                <a:cs typeface="ＭＳ Ｐゴシック" charset="0"/>
              </a:rPr>
              <a:t>Overlapping editing </a:t>
            </a:r>
            <a:r>
              <a:rPr lang="en-US" sz="2000" dirty="0" smtClean="0">
                <a:solidFill>
                  <a:srgbClr val="000000"/>
                </a:solidFill>
                <a:latin typeface="Lucida Grande" charset="0"/>
                <a:ea typeface="ＭＳ Ｐゴシック" charset="0"/>
                <a:cs typeface="ＭＳ Ｐゴシック" charset="0"/>
              </a:rPr>
              <a:t>uses cuts </a:t>
            </a:r>
            <a:r>
              <a:rPr lang="en-US" sz="2000" dirty="0">
                <a:solidFill>
                  <a:srgbClr val="000000"/>
                </a:solidFill>
                <a:latin typeface="Lucida Grande" charset="0"/>
                <a:ea typeface="ＭＳ Ｐゴシック" charset="0"/>
                <a:cs typeface="ＭＳ Ｐゴシック" charset="0"/>
              </a:rPr>
              <a:t>that repeat part or all of an action, thus expanding its viewing time and plot duration. Overlapping editing is a common characteristic of the frenzied Hong Kong action films of the 80s and 90s. When director John Woo moved to Hollywood, he tried to incorporate some of that style into mainstream action films, such as Mission: Impossible 2 (2000).</a:t>
            </a:r>
            <a:endParaRPr lang="en-US" dirty="0">
              <a:latin typeface="Times" charset="0"/>
              <a:ea typeface="ＭＳ Ｐゴシック" charset="0"/>
              <a:cs typeface="ＭＳ Ｐゴシック" charset="0"/>
            </a:endParaRPr>
          </a:p>
        </p:txBody>
      </p:sp>
      <p:pic>
        <p:nvPicPr>
          <p:cNvPr id="38916" name="Overlap-MI2" descr="/Users/karencarpenter/Desktop/Overlap-MI2">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286000" y="31242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89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8916"/>
                                        </p:tgtEl>
                                      </p:cBhvr>
                                    </p:cmd>
                                  </p:childTnLst>
                                </p:cTn>
                              </p:par>
                            </p:childTnLst>
                          </p:cTn>
                        </p:par>
                      </p:childTnLst>
                    </p:cTn>
                  </p:par>
                </p:childTnLst>
              </p:cTn>
              <p:nextCondLst>
                <p:cond evt="onClick" delay="0">
                  <p:tgtEl>
                    <p:spTgt spid="38916"/>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389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a:xfrm>
            <a:off x="762000" y="304800"/>
            <a:ext cx="7696200" cy="3352800"/>
          </a:xfrm>
        </p:spPr>
        <p:txBody>
          <a:bodyPr/>
          <a:lstStyle/>
          <a:p>
            <a:pPr algn="l" eaLnBrk="1" hangingPunct="1"/>
            <a:r>
              <a:rPr lang="en-US" sz="2000" dirty="0" smtClean="0">
                <a:solidFill>
                  <a:srgbClr val="000000"/>
                </a:solidFill>
                <a:latin typeface="Lucida Grande" charset="0"/>
                <a:ea typeface="ＭＳ Ｐゴシック" charset="0"/>
                <a:cs typeface="ＭＳ Ｐゴシック" charset="0"/>
              </a:rPr>
              <a:t>A </a:t>
            </a:r>
            <a:r>
              <a:rPr lang="en-US" sz="2000" b="1" dirty="0" smtClean="0">
                <a:solidFill>
                  <a:srgbClr val="000000"/>
                </a:solidFill>
                <a:latin typeface="Lucida Grande" charset="0"/>
                <a:ea typeface="ＭＳ Ｐゴシック" charset="0"/>
                <a:cs typeface="ＭＳ Ｐゴシック" charset="0"/>
              </a:rPr>
              <a:t>long take </a:t>
            </a:r>
            <a:r>
              <a:rPr lang="en-US" sz="2000" dirty="0" smtClean="0">
                <a:solidFill>
                  <a:srgbClr val="000000"/>
                </a:solidFill>
                <a:latin typeface="Lucida Grande" charset="0"/>
                <a:ea typeface="ＭＳ Ｐゴシック" charset="0"/>
                <a:cs typeface="ＭＳ Ｐゴシック" charset="0"/>
              </a:rPr>
              <a:t>continues </a:t>
            </a:r>
            <a:r>
              <a:rPr lang="en-US" sz="2000" dirty="0">
                <a:solidFill>
                  <a:srgbClr val="000000"/>
                </a:solidFill>
                <a:latin typeface="Lucida Grande" charset="0"/>
                <a:ea typeface="ＭＳ Ｐゴシック" charset="0"/>
                <a:cs typeface="ＭＳ Ｐゴシック" charset="0"/>
              </a:rPr>
              <a:t>for an unusually lengthy time before the transition to the next shot. In general, any shot longer one minute can be considered a long take. Sophisticated long takes include all kinds of camera movements and zooms, and are often seen as directorial marks of virtuosity.</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Long takes decisively influence a film's rhythm. Depending on how much movement is included, a long take can make a film tense, stagnant and spell-binding, or daring, flowing and carefree. </a:t>
            </a:r>
          </a:p>
        </p:txBody>
      </p:sp>
      <p:pic>
        <p:nvPicPr>
          <p:cNvPr id="358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21732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7"/>
          <p:cNvSpPr txBox="1">
            <a:spLocks noChangeArrowheads="1"/>
          </p:cNvSpPr>
          <p:nvPr/>
        </p:nvSpPr>
        <p:spPr bwMode="auto">
          <a:xfrm>
            <a:off x="4948238" y="6386513"/>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
        <p:nvSpPr>
          <p:cNvPr id="35844" name="TextBox 8"/>
          <p:cNvSpPr txBox="1">
            <a:spLocks noChangeArrowheads="1"/>
          </p:cNvSpPr>
          <p:nvPr/>
        </p:nvSpPr>
        <p:spPr bwMode="auto">
          <a:xfrm>
            <a:off x="2362200" y="3657600"/>
            <a:ext cx="1828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i="1" dirty="0">
                <a:latin typeface="Lucinda grande" charset="0"/>
                <a:cs typeface="Lucinda grande" charset="0"/>
              </a:rPr>
              <a:t>Rope</a:t>
            </a:r>
            <a:r>
              <a:rPr lang="en-US" sz="1000" dirty="0">
                <a:latin typeface="Lucinda grande" charset="0"/>
                <a:cs typeface="Lucinda grande" charset="0"/>
              </a:rPr>
              <a:t>, 1948</a:t>
            </a:r>
          </a:p>
          <a:p>
            <a:r>
              <a:rPr lang="en-US" sz="1000" dirty="0">
                <a:latin typeface="Lucinda grande" charset="0"/>
                <a:cs typeface="Lucinda grande" charset="0"/>
              </a:rPr>
              <a:t>- real time</a:t>
            </a:r>
          </a:p>
          <a:p>
            <a:r>
              <a:rPr lang="en-US" sz="1000" dirty="0">
                <a:latin typeface="Lucinda grande" charset="0"/>
                <a:cs typeface="Lucinda grande" charset="0"/>
              </a:rPr>
              <a:t>- all long takes</a:t>
            </a:r>
          </a:p>
          <a:p>
            <a:r>
              <a:rPr lang="en-US" sz="1000" dirty="0">
                <a:latin typeface="Lucinda grande" charset="0"/>
                <a:cs typeface="Lucinda grande" charset="0"/>
              </a:rPr>
              <a:t>- cut to seem as if the entire film was shot in one take</a:t>
            </a:r>
          </a:p>
        </p:txBody>
      </p:sp>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81400"/>
            <a:ext cx="267343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10400" y="3581400"/>
            <a:ext cx="1981200" cy="1538883"/>
          </a:xfrm>
          <a:prstGeom prst="rect">
            <a:avLst/>
          </a:prstGeom>
        </p:spPr>
        <p:txBody>
          <a:bodyPr wrap="square">
            <a:spAutoFit/>
          </a:bodyPr>
          <a:lstStyle/>
          <a:p>
            <a:r>
              <a:rPr lang="en-US" sz="1000" dirty="0">
                <a:solidFill>
                  <a:srgbClr val="000000"/>
                </a:solidFill>
                <a:latin typeface="Lucida Grande" charset="0"/>
              </a:rPr>
              <a:t>Robert Altman's </a:t>
            </a:r>
            <a:r>
              <a:rPr lang="en-US" sz="1000" i="1" dirty="0">
                <a:solidFill>
                  <a:srgbClr val="000000"/>
                </a:solidFill>
                <a:latin typeface="Lucida Grande" charset="0"/>
              </a:rPr>
              <a:t>The Player </a:t>
            </a:r>
            <a:r>
              <a:rPr lang="en-US" sz="1000" dirty="0">
                <a:solidFill>
                  <a:srgbClr val="000000"/>
                </a:solidFill>
                <a:latin typeface="Lucida Grande" charset="0"/>
              </a:rPr>
              <a:t>(1992) opens with a long take (8 min.), and is in itself an homage to another famous long take, the first shot of Orson Welles's Touch of Evil (1958).</a:t>
            </a:r>
            <a:r>
              <a:rPr lang="en-US" dirty="0">
                <a:solidFill>
                  <a:srgbClr val="000000"/>
                </a:solidFill>
                <a:latin typeface="Lucida Grande" charset="0"/>
              </a:rPr>
              <a:t/>
            </a:r>
            <a:br>
              <a:rPr lang="en-US" dirty="0">
                <a:solidFill>
                  <a:srgbClr val="000000"/>
                </a:solidFill>
                <a:latin typeface="Lucida Grande" charset="0"/>
              </a:rPr>
            </a:br>
            <a:endParaRPr lang="en-US" dirty="0"/>
          </a:p>
        </p:txBody>
      </p:sp>
      <p:pic>
        <p:nvPicPr>
          <p:cNvPr id="3" name="The Player opening scen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6600" y="5410200"/>
            <a:ext cx="1854200" cy="102191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100000">
                <p:cTn id="7" fill="remove"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712788" y="398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8914" name="Rectangle 3"/>
          <p:cNvSpPr>
            <a:spLocks noGrp="1" noChangeArrowheads="1"/>
          </p:cNvSpPr>
          <p:nvPr>
            <p:ph type="title" idx="4294967295"/>
          </p:nvPr>
        </p:nvSpPr>
        <p:spPr>
          <a:xfrm>
            <a:off x="838200" y="228600"/>
            <a:ext cx="7848600" cy="1676400"/>
          </a:xfrm>
        </p:spPr>
        <p:txBody>
          <a:bodyPr/>
          <a:lstStyle/>
          <a:p>
            <a:pPr algn="l" eaLnBrk="1" hangingPunct="1"/>
            <a:r>
              <a:rPr lang="en-US" sz="2000" b="1" dirty="0">
                <a:solidFill>
                  <a:srgbClr val="000000"/>
                </a:solidFill>
                <a:latin typeface="Lucida Grande" charset="0"/>
                <a:ea typeface="ＭＳ Ｐゴシック" charset="0"/>
                <a:cs typeface="ＭＳ Ｐゴシック" charset="0"/>
              </a:rPr>
              <a:t>RHYTHM</a:t>
            </a: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1000" dirty="0">
                <a:solidFill>
                  <a:srgbClr val="000000"/>
                </a:solidFill>
                <a:latin typeface="Lucida Grande" charset="0"/>
                <a:ea typeface="ＭＳ Ｐゴシック" charset="0"/>
                <a:cs typeface="ＭＳ Ｐゴシック" charset="0"/>
              </a:rPr>
              <a:t/>
            </a:r>
            <a:br>
              <a:rPr lang="en-US" sz="1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In The Good, the Bad and the Ugly (1966) as three men face each other in a triangle, the film's theme songs is played. The slow mounting crescendo is paralleled by an increase in the editing rate, and an intensified framing.</a:t>
            </a:r>
            <a:endParaRPr lang="en-US" sz="800" dirty="0">
              <a:solidFill>
                <a:srgbClr val="000000"/>
              </a:solidFill>
              <a:latin typeface="Lucida Grande" charset="0"/>
              <a:ea typeface="ＭＳ Ｐゴシック" charset="0"/>
              <a:cs typeface="ＭＳ Ｐゴシック" charset="0"/>
            </a:endParaRPr>
          </a:p>
        </p:txBody>
      </p:sp>
      <p:pic>
        <p:nvPicPr>
          <p:cNvPr id="40964" name="ryth-good" descr="/Users/karencarpenter/Desktop/ryth-good">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95400" y="19812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096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0964"/>
                                        </p:tgtEl>
                                      </p:cBhvr>
                                    </p:cmd>
                                  </p:childTnLst>
                                </p:cTn>
                              </p:par>
                            </p:childTnLst>
                          </p:cTn>
                        </p:par>
                      </p:childTnLst>
                    </p:cTn>
                  </p:par>
                </p:childTnLst>
              </p:cTn>
              <p:nextCondLst>
                <p:cond evt="onClick" delay="0">
                  <p:tgtEl>
                    <p:spTgt spid="40964"/>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4096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712788" y="398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9938" name="Rectangle 3"/>
          <p:cNvSpPr>
            <a:spLocks noGrp="1" noChangeArrowheads="1"/>
          </p:cNvSpPr>
          <p:nvPr>
            <p:ph type="title" idx="4294967295"/>
          </p:nvPr>
        </p:nvSpPr>
        <p:spPr>
          <a:xfrm>
            <a:off x="838200" y="228600"/>
            <a:ext cx="7848600" cy="2819400"/>
          </a:xfrm>
        </p:spPr>
        <p:txBody>
          <a:bodyPr/>
          <a:lstStyle/>
          <a:p>
            <a:pPr algn="l" eaLnBrk="1" hangingPunct="1"/>
            <a:r>
              <a:rPr lang="en-US" sz="2000">
                <a:solidFill>
                  <a:srgbClr val="000000"/>
                </a:solidFill>
                <a:latin typeface="Lucida Grande" charset="0"/>
                <a:ea typeface="ＭＳ Ｐゴシック" charset="0"/>
                <a:cs typeface="ＭＳ Ｐゴシック" charset="0"/>
              </a:rPr>
              <a:t>RHYTHM</a:t>
            </a:r>
            <a:br>
              <a:rPr lang="en-US" sz="2000">
                <a:solidFill>
                  <a:srgbClr val="000000"/>
                </a:solidFill>
                <a:latin typeface="Lucida Grande" charset="0"/>
                <a:ea typeface="ＭＳ Ｐゴシック" charset="0"/>
                <a:cs typeface="ＭＳ Ｐゴシック" charset="0"/>
              </a:rPr>
            </a:br>
            <a:r>
              <a:rPr lang="en-US" sz="1000">
                <a:solidFill>
                  <a:srgbClr val="000000"/>
                </a:solidFill>
                <a:latin typeface="Lucida Grande" charset="0"/>
                <a:ea typeface="ＭＳ Ｐゴシック" charset="0"/>
                <a:cs typeface="ＭＳ Ｐゴシック" charset="0"/>
              </a:rPr>
              <a:t/>
            </a:r>
            <a:br>
              <a:rPr lang="en-US" sz="1000">
                <a:solidFill>
                  <a:srgbClr val="000000"/>
                </a:solidFill>
                <a:latin typeface="Lucida Grande" charset="0"/>
                <a:ea typeface="ＭＳ Ｐゴシック" charset="0"/>
                <a:cs typeface="ＭＳ Ｐゴシック" charset="0"/>
              </a:rPr>
            </a:br>
            <a:r>
              <a:rPr lang="en-US" sz="2000">
                <a:solidFill>
                  <a:srgbClr val="000000"/>
                </a:solidFill>
                <a:latin typeface="Lucida Grande" charset="0"/>
                <a:ea typeface="ＭＳ Ｐゴシック" charset="0"/>
                <a:cs typeface="ＭＳ Ｐゴシック" charset="0"/>
              </a:rPr>
              <a:t>The perceived rate and regularity of sounds, series of shots, and movements within the shots. Rhythm is one of the essential features of a film, for it decisively contributes to its mood and overall impression on the spectator. It</a:t>
            </a:r>
            <a:r>
              <a:rPr lang="ja-JP" altLang="en-US" sz="2000">
                <a:solidFill>
                  <a:srgbClr val="000000"/>
                </a:solidFill>
                <a:latin typeface="Lucida Grande" charset="0"/>
                <a:ea typeface="ＭＳ Ｐゴシック" charset="0"/>
                <a:cs typeface="ＭＳ Ｐゴシック" charset="0"/>
              </a:rPr>
              <a:t>’</a:t>
            </a:r>
            <a:r>
              <a:rPr lang="en-US" altLang="ja-JP" sz="2000">
                <a:solidFill>
                  <a:srgbClr val="000000"/>
                </a:solidFill>
                <a:latin typeface="Lucida Grande" charset="0"/>
                <a:ea typeface="ＭＳ Ｐゴシック" charset="0"/>
                <a:cs typeface="ＭＳ Ｐゴシック" charset="0"/>
              </a:rPr>
              <a:t>s achieved through the combination of mise-en-scene, cinematography, sound and editing. Rhythm can be understood as the final balance all of the elements of a film. </a:t>
            </a:r>
            <a:r>
              <a:rPr lang="en-US" altLang="ja-JP" sz="800">
                <a:solidFill>
                  <a:srgbClr val="000000"/>
                </a:solidFill>
                <a:latin typeface="Lucida Grande" charset="0"/>
                <a:ea typeface="ＭＳ Ｐゴシック" charset="0"/>
                <a:cs typeface="ＭＳ Ｐゴシック" charset="0"/>
              </a:rPr>
              <a:t>(screen Moulin Rouge, expand later)</a:t>
            </a:r>
            <a:endParaRPr lang="en-US" sz="800">
              <a:solidFill>
                <a:srgbClr val="000000"/>
              </a:solidFill>
              <a:latin typeface="Lucida Grande" charset="0"/>
              <a:ea typeface="ＭＳ Ｐゴシック" charset="0"/>
              <a:cs typeface="ＭＳ Ｐゴシック" charset="0"/>
            </a:endParaRPr>
          </a:p>
        </p:txBody>
      </p:sp>
      <p:pic>
        <p:nvPicPr>
          <p:cNvPr id="3993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997200"/>
            <a:ext cx="462438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382000" cy="1569660"/>
          </a:xfrm>
          <a:prstGeom prst="rect">
            <a:avLst/>
          </a:prstGeom>
        </p:spPr>
        <p:txBody>
          <a:bodyPr wrap="square">
            <a:spAutoFit/>
          </a:bodyPr>
          <a:lstStyle/>
          <a:p>
            <a:r>
              <a:rPr lang="en-US" sz="1200" dirty="0">
                <a:solidFill>
                  <a:srgbClr val="000000"/>
                </a:solidFill>
                <a:latin typeface="Lucida Grande" charset="0"/>
              </a:rPr>
              <a:t>Sources</a:t>
            </a:r>
            <a:r>
              <a:rPr lang="en-US" sz="1200" dirty="0" smtClean="0">
                <a:solidFill>
                  <a:srgbClr val="000000"/>
                </a:solidFill>
                <a:latin typeface="Lucida Grande" charset="0"/>
              </a:rPr>
              <a:t>:</a:t>
            </a:r>
          </a:p>
          <a:p>
            <a:endParaRPr lang="en-US" sz="1200" dirty="0" smtClean="0">
              <a:solidFill>
                <a:srgbClr val="000000"/>
              </a:solidFill>
              <a:latin typeface="Lucida Grande" charset="0"/>
            </a:endParaRPr>
          </a:p>
          <a:p>
            <a:r>
              <a:rPr lang="en-US" sz="1200" dirty="0" err="1" smtClean="0">
                <a:latin typeface="+mn-lt"/>
              </a:rPr>
              <a:t>Dmytryk</a:t>
            </a:r>
            <a:r>
              <a:rPr lang="en-US" sz="1200" dirty="0" smtClean="0">
                <a:latin typeface="+mn-lt"/>
              </a:rPr>
              <a:t>, Edward. </a:t>
            </a:r>
            <a:r>
              <a:rPr lang="en-US" sz="1200" i="1" dirty="0" smtClean="0">
                <a:latin typeface="+mn-lt"/>
              </a:rPr>
              <a:t>On Film Editing: An Introduction to the Art of Film Construction</a:t>
            </a:r>
            <a:r>
              <a:rPr lang="en-US" sz="1200" dirty="0" smtClean="0">
                <a:latin typeface="+mn-lt"/>
              </a:rPr>
              <a:t>, Boston: Focal Press, 1984. </a:t>
            </a:r>
          </a:p>
          <a:p>
            <a:r>
              <a:rPr lang="en-US" sz="1200" dirty="0" err="1" smtClean="0">
                <a:latin typeface="+mn-lt"/>
              </a:rPr>
              <a:t>Murch</a:t>
            </a:r>
            <a:r>
              <a:rPr lang="en-US" sz="1200" dirty="0" smtClean="0">
                <a:latin typeface="+mn-lt"/>
              </a:rPr>
              <a:t>, Walter. </a:t>
            </a:r>
            <a:r>
              <a:rPr lang="en-US" sz="1200" i="1" dirty="0" smtClean="0">
                <a:latin typeface="+mn-lt"/>
              </a:rPr>
              <a:t>In the Blink of an Eye: a Perspective on Film Editing</a:t>
            </a:r>
            <a:r>
              <a:rPr lang="en-US" sz="1200" dirty="0" smtClean="0">
                <a:latin typeface="+mn-lt"/>
              </a:rPr>
              <a:t>, </a:t>
            </a:r>
            <a:r>
              <a:rPr lang="en-US" sz="1200" dirty="0" err="1" smtClean="0">
                <a:latin typeface="+mn-lt"/>
              </a:rPr>
              <a:t>Silman</a:t>
            </a:r>
            <a:r>
              <a:rPr lang="en-US" sz="1200" dirty="0" smtClean="0">
                <a:latin typeface="+mn-lt"/>
              </a:rPr>
              <a:t>-James Press, 2d rev. ed., 2001. ISBN 1-879505-62-2 </a:t>
            </a:r>
          </a:p>
          <a:p>
            <a:r>
              <a:rPr lang="en-US" sz="1200" dirty="0"/>
              <a:t>Arthur Knight, </a:t>
            </a:r>
            <a:r>
              <a:rPr lang="en-US" sz="1200" i="1" dirty="0"/>
              <a:t>The Liveliest Art</a:t>
            </a:r>
            <a:r>
              <a:rPr lang="en-US" sz="1200" dirty="0"/>
              <a:t>, Mentor Books, New American Library, 1957, p. 25</a:t>
            </a:r>
            <a:endParaRPr lang="en-US" sz="1200" dirty="0" smtClean="0">
              <a:latin typeface="+mn-lt"/>
            </a:endParaRPr>
          </a:p>
          <a:p>
            <a:r>
              <a:rPr lang="en-US" sz="1200" dirty="0" smtClean="0">
                <a:solidFill>
                  <a:srgbClr val="000000"/>
                </a:solidFill>
                <a:latin typeface="+mn-lt"/>
                <a:hlinkClick r:id="rId2"/>
              </a:rPr>
              <a:t>http</a:t>
            </a:r>
            <a:r>
              <a:rPr lang="en-US" sz="1200" dirty="0">
                <a:solidFill>
                  <a:srgbClr val="000000"/>
                </a:solidFill>
                <a:latin typeface="+mn-lt"/>
                <a:hlinkClick r:id="rId2"/>
              </a:rPr>
              <a:t>://classes.yale.edu/film-analysis/htmfiles/intro.htm</a:t>
            </a:r>
            <a:r>
              <a:rPr lang="en-US" sz="1200" dirty="0">
                <a:solidFill>
                  <a:srgbClr val="000000"/>
                </a:solidFill>
                <a:latin typeface="+mn-lt"/>
              </a:rPr>
              <a:t/>
            </a:r>
            <a:br>
              <a:rPr lang="en-US" sz="1200" dirty="0">
                <a:solidFill>
                  <a:srgbClr val="000000"/>
                </a:solidFill>
                <a:latin typeface="+mn-lt"/>
              </a:rPr>
            </a:br>
            <a:r>
              <a:rPr lang="en-US" sz="1200" dirty="0">
                <a:solidFill>
                  <a:srgbClr val="000000"/>
                </a:solidFill>
                <a:latin typeface="+mn-lt"/>
                <a:hlinkClick r:id="rId3"/>
              </a:rPr>
              <a:t>www.tadvin.ir/images/film-editing2.jpg</a:t>
            </a:r>
            <a:r>
              <a:rPr lang="en-US" sz="1200" dirty="0">
                <a:solidFill>
                  <a:srgbClr val="000000"/>
                </a:solidFill>
                <a:latin typeface="+mn-lt"/>
              </a:rPr>
              <a:t/>
            </a:r>
            <a:br>
              <a:rPr lang="en-US" sz="1200" dirty="0">
                <a:solidFill>
                  <a:srgbClr val="000000"/>
                </a:solidFill>
                <a:latin typeface="+mn-lt"/>
              </a:rPr>
            </a:br>
            <a:r>
              <a:rPr lang="en-US" sz="1200" dirty="0">
                <a:solidFill>
                  <a:srgbClr val="000000"/>
                </a:solidFill>
                <a:latin typeface="+mn-lt"/>
                <a:hlinkClick r:id="rId4"/>
              </a:rPr>
              <a:t>http://en.wikipedia.org/wiki/Eyeline_match</a:t>
            </a:r>
            <a:endParaRPr lang="en-US" sz="1200" dirty="0">
              <a:latin typeface="+mn-lt"/>
            </a:endParaRPr>
          </a:p>
        </p:txBody>
      </p:sp>
    </p:spTree>
    <p:extLst>
      <p:ext uri="{BB962C8B-B14F-4D97-AF65-F5344CB8AC3E}">
        <p14:creationId xmlns:p14="http://schemas.microsoft.com/office/powerpoint/2010/main" val="37080411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7924800" cy="1323439"/>
          </a:xfrm>
          <a:prstGeom prst="rect">
            <a:avLst/>
          </a:prstGeom>
          <a:noFill/>
        </p:spPr>
        <p:txBody>
          <a:bodyPr wrap="square" rtlCol="0">
            <a:spAutoFit/>
          </a:bodyPr>
          <a:lstStyle/>
          <a:p>
            <a:r>
              <a:rPr lang="en-US" sz="2000" dirty="0" smtClean="0">
                <a:latin typeface="Lucida Grande"/>
                <a:cs typeface="Lucida Grande"/>
              </a:rPr>
              <a:t>Early films by Thomas Edison and others were short films that were one long, static camera shot. Motion within the shot was all that was necessary to amuse an audience. There was no story or editing. </a:t>
            </a:r>
          </a:p>
        </p:txBody>
      </p:sp>
      <p:pic>
        <p:nvPicPr>
          <p:cNvPr id="3" name="Early Edison Film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2590800"/>
            <a:ext cx="5105400" cy="3825504"/>
          </a:xfrm>
          <a:prstGeom prst="rect">
            <a:avLst/>
          </a:prstGeom>
        </p:spPr>
      </p:pic>
      <p:sp>
        <p:nvSpPr>
          <p:cNvPr id="4" name="TextBox 3"/>
          <p:cNvSpPr txBox="1"/>
          <p:nvPr/>
        </p:nvSpPr>
        <p:spPr>
          <a:xfrm>
            <a:off x="685800" y="6096000"/>
            <a:ext cx="1081847" cy="338554"/>
          </a:xfrm>
          <a:prstGeom prst="rect">
            <a:avLst/>
          </a:prstGeom>
          <a:noFill/>
        </p:spPr>
        <p:txBody>
          <a:bodyPr wrap="none" rtlCol="0">
            <a:spAutoFit/>
          </a:bodyPr>
          <a:lstStyle/>
          <a:p>
            <a:r>
              <a:rPr lang="en-US" sz="1600" dirty="0" smtClean="0">
                <a:latin typeface="Lucida Grande"/>
                <a:cs typeface="Lucida Grande"/>
              </a:rPr>
              <a:t>1894-98</a:t>
            </a:r>
            <a:endParaRPr lang="en-US" sz="1600" dirty="0">
              <a:latin typeface="Lucida Grande"/>
              <a:cs typeface="Lucida Grande"/>
            </a:endParaRPr>
          </a:p>
        </p:txBody>
      </p:sp>
    </p:spTree>
    <p:extLst>
      <p:ext uri="{BB962C8B-B14F-4D97-AF65-F5344CB8AC3E}">
        <p14:creationId xmlns:p14="http://schemas.microsoft.com/office/powerpoint/2010/main" val="2519064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304800"/>
            <a:ext cx="3886200" cy="2246769"/>
          </a:xfrm>
          <a:prstGeom prst="rect">
            <a:avLst/>
          </a:prstGeom>
        </p:spPr>
        <p:txBody>
          <a:bodyPr wrap="square">
            <a:spAutoFit/>
          </a:bodyPr>
          <a:lstStyle/>
          <a:p>
            <a:r>
              <a:rPr lang="en-US" sz="2000" dirty="0">
                <a:latin typeface="Lucida Grande"/>
                <a:cs typeface="Lucida Grande"/>
              </a:rPr>
              <a:t>Edwin S. </a:t>
            </a:r>
            <a:r>
              <a:rPr lang="en-US" sz="2000" dirty="0" smtClean="0">
                <a:latin typeface="Lucida Grande"/>
                <a:cs typeface="Lucida Grande"/>
              </a:rPr>
              <a:t>Porter (1870–1941), </a:t>
            </a:r>
            <a:r>
              <a:rPr lang="en-US" sz="2000" dirty="0">
                <a:latin typeface="Lucida Grande"/>
                <a:cs typeface="Lucida Grande"/>
              </a:rPr>
              <a:t>employed by Edison, is generally thought to be the American filmmaker who first put film editing to use in, </a:t>
            </a:r>
            <a:r>
              <a:rPr lang="en-US" sz="2000" i="1" dirty="0">
                <a:latin typeface="Lucida Grande"/>
                <a:cs typeface="Lucida Grande"/>
              </a:rPr>
              <a:t>Life of an American Fireman</a:t>
            </a:r>
            <a:r>
              <a:rPr lang="en-US" sz="2000" dirty="0">
                <a:latin typeface="Lucida Grande"/>
                <a:cs typeface="Lucida Grande"/>
              </a:rPr>
              <a:t> (1903). (doc)</a:t>
            </a:r>
            <a:endParaRPr lang="en-US" sz="2000" dirty="0">
              <a:latin typeface="Lucida Grande"/>
              <a:cs typeface="Lucida Grande"/>
            </a:endParaRPr>
          </a:p>
        </p:txBody>
      </p:sp>
      <p:pic>
        <p:nvPicPr>
          <p:cNvPr id="3" name="Picture 2"/>
          <p:cNvPicPr>
            <a:picLocks noChangeAspect="1"/>
          </p:cNvPicPr>
          <p:nvPr/>
        </p:nvPicPr>
        <p:blipFill>
          <a:blip r:embed="rId4"/>
          <a:stretch>
            <a:fillRect/>
          </a:stretch>
        </p:blipFill>
        <p:spPr>
          <a:xfrm>
            <a:off x="381000" y="228600"/>
            <a:ext cx="2057400" cy="3048693"/>
          </a:xfrm>
          <a:prstGeom prst="rect">
            <a:avLst/>
          </a:prstGeom>
        </p:spPr>
      </p:pic>
      <p:pic>
        <p:nvPicPr>
          <p:cNvPr id="4" name="Picture 3"/>
          <p:cNvPicPr>
            <a:picLocks noChangeAspect="1"/>
          </p:cNvPicPr>
          <p:nvPr/>
        </p:nvPicPr>
        <p:blipFill>
          <a:blip r:embed="rId5"/>
          <a:stretch>
            <a:fillRect/>
          </a:stretch>
        </p:blipFill>
        <p:spPr>
          <a:xfrm>
            <a:off x="381000" y="3733800"/>
            <a:ext cx="2057400" cy="2936470"/>
          </a:xfrm>
          <a:prstGeom prst="rect">
            <a:avLst/>
          </a:prstGeom>
        </p:spPr>
      </p:pic>
      <p:sp>
        <p:nvSpPr>
          <p:cNvPr id="5" name="TextBox 4"/>
          <p:cNvSpPr txBox="1"/>
          <p:nvPr/>
        </p:nvSpPr>
        <p:spPr>
          <a:xfrm>
            <a:off x="2819400" y="3733800"/>
            <a:ext cx="4876800" cy="2246769"/>
          </a:xfrm>
          <a:prstGeom prst="rect">
            <a:avLst/>
          </a:prstGeom>
          <a:noFill/>
        </p:spPr>
        <p:txBody>
          <a:bodyPr wrap="square" rtlCol="0">
            <a:spAutoFit/>
          </a:bodyPr>
          <a:lstStyle/>
          <a:p>
            <a:r>
              <a:rPr lang="en-US" sz="2000" dirty="0">
                <a:latin typeface="Lucida Grande"/>
                <a:cs typeface="Lucida Grande"/>
              </a:rPr>
              <a:t>Georges </a:t>
            </a:r>
            <a:r>
              <a:rPr lang="en-US" sz="2000" dirty="0" err="1" smtClean="0">
                <a:latin typeface="Lucida Grande"/>
                <a:cs typeface="Lucida Grande"/>
              </a:rPr>
              <a:t>Méliès</a:t>
            </a:r>
            <a:r>
              <a:rPr lang="en-US" sz="2000" dirty="0" smtClean="0">
                <a:latin typeface="Lucida Grande"/>
                <a:cs typeface="Lucida Grande"/>
              </a:rPr>
              <a:t> (1861–1938</a:t>
            </a:r>
            <a:r>
              <a:rPr lang="en-US" sz="2000" dirty="0">
                <a:latin typeface="Lucida Grande"/>
                <a:cs typeface="Lucida Grande"/>
              </a:rPr>
              <a:t>), </a:t>
            </a:r>
            <a:r>
              <a:rPr lang="en-US" sz="2000" dirty="0" smtClean="0">
                <a:latin typeface="Lucida Grande"/>
                <a:cs typeface="Lucida Grande"/>
              </a:rPr>
              <a:t>was </a:t>
            </a:r>
            <a:r>
              <a:rPr lang="en-US" sz="2000" dirty="0">
                <a:latin typeface="Lucida Grande"/>
                <a:cs typeface="Lucida Grande"/>
              </a:rPr>
              <a:t>a French </a:t>
            </a:r>
            <a:r>
              <a:rPr lang="en-US" sz="2000" dirty="0" smtClean="0">
                <a:latin typeface="Lucida Grande"/>
                <a:cs typeface="Lucida Grande"/>
              </a:rPr>
              <a:t>filmmaker </a:t>
            </a:r>
            <a:r>
              <a:rPr lang="en-US" sz="2000" dirty="0">
                <a:latin typeface="Lucida Grande"/>
                <a:cs typeface="Lucida Grande"/>
              </a:rPr>
              <a:t>famous for leading many </a:t>
            </a:r>
            <a:r>
              <a:rPr lang="en-US" sz="2000" dirty="0" smtClean="0">
                <a:latin typeface="Lucida Grande"/>
                <a:cs typeface="Lucida Grande"/>
              </a:rPr>
              <a:t>technical developments </a:t>
            </a:r>
            <a:r>
              <a:rPr lang="en-US" sz="2000" dirty="0">
                <a:latin typeface="Lucida Grande"/>
                <a:cs typeface="Lucida Grande"/>
              </a:rPr>
              <a:t>in </a:t>
            </a:r>
            <a:r>
              <a:rPr lang="en-US" sz="2000" dirty="0" smtClean="0">
                <a:latin typeface="Lucida Grande"/>
                <a:cs typeface="Lucida Grande"/>
              </a:rPr>
              <a:t>cinema.  He was </a:t>
            </a:r>
            <a:r>
              <a:rPr lang="en-US" sz="2000" dirty="0">
                <a:latin typeface="Lucida Grande"/>
                <a:cs typeface="Lucida Grande"/>
              </a:rPr>
              <a:t>one of the first </a:t>
            </a:r>
            <a:r>
              <a:rPr lang="en-US" sz="2000" dirty="0" smtClean="0">
                <a:latin typeface="Lucida Grande"/>
                <a:cs typeface="Lucida Grande"/>
              </a:rPr>
              <a:t>to </a:t>
            </a:r>
            <a:r>
              <a:rPr lang="en-US" sz="2000" dirty="0">
                <a:latin typeface="Lucida Grande"/>
                <a:cs typeface="Lucida Grande"/>
              </a:rPr>
              <a:t>use multiple exposures, time-lapse photography, dissolves, and hand-painted color in his work.</a:t>
            </a:r>
          </a:p>
        </p:txBody>
      </p:sp>
      <p:sp>
        <p:nvSpPr>
          <p:cNvPr id="7" name="TextBox 6"/>
          <p:cNvSpPr txBox="1"/>
          <p:nvPr/>
        </p:nvSpPr>
        <p:spPr>
          <a:xfrm>
            <a:off x="6477000" y="6400800"/>
            <a:ext cx="2545013" cy="246221"/>
          </a:xfrm>
          <a:prstGeom prst="rect">
            <a:avLst/>
          </a:prstGeom>
          <a:noFill/>
        </p:spPr>
        <p:txBody>
          <a:bodyPr wrap="none" rtlCol="0">
            <a:spAutoFit/>
          </a:bodyPr>
          <a:lstStyle/>
          <a:p>
            <a:r>
              <a:rPr lang="en-US" sz="1000" dirty="0"/>
              <a:t>A Trip to the Moon (1902) hand-</a:t>
            </a:r>
            <a:r>
              <a:rPr lang="en-US" sz="1000" dirty="0" smtClean="0"/>
              <a:t>colored clips</a:t>
            </a:r>
            <a:endParaRPr lang="en-US" sz="1000" dirty="0"/>
          </a:p>
        </p:txBody>
      </p:sp>
      <p:pic>
        <p:nvPicPr>
          <p:cNvPr id="8" name="A Trip to the Moon (190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00" y="5562600"/>
            <a:ext cx="1219200" cy="685800"/>
          </a:xfrm>
          <a:prstGeom prst="rect">
            <a:avLst/>
          </a:prstGeom>
        </p:spPr>
      </p:pic>
      <p:pic>
        <p:nvPicPr>
          <p:cNvPr id="9" name="Picture 8"/>
          <p:cNvPicPr>
            <a:picLocks noChangeAspect="1"/>
          </p:cNvPicPr>
          <p:nvPr/>
        </p:nvPicPr>
        <p:blipFill>
          <a:blip r:embed="rId7"/>
          <a:stretch>
            <a:fillRect/>
          </a:stretch>
        </p:blipFill>
        <p:spPr>
          <a:xfrm>
            <a:off x="6781800" y="228600"/>
            <a:ext cx="2197371" cy="2755900"/>
          </a:xfrm>
          <a:prstGeom prst="rect">
            <a:avLst/>
          </a:prstGeom>
        </p:spPr>
      </p:pic>
    </p:spTree>
    <p:extLst>
      <p:ext uri="{BB962C8B-B14F-4D97-AF65-F5344CB8AC3E}">
        <p14:creationId xmlns:p14="http://schemas.microsoft.com/office/powerpoint/2010/main" val="41842927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841500" y="13017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6386" name="Rectangle 3"/>
          <p:cNvSpPr>
            <a:spLocks noGrp="1" noChangeArrowheads="1"/>
          </p:cNvSpPr>
          <p:nvPr>
            <p:ph type="title" idx="4294967295"/>
          </p:nvPr>
        </p:nvSpPr>
        <p:spPr>
          <a:xfrm>
            <a:off x="457200" y="304800"/>
            <a:ext cx="8229600" cy="2209800"/>
          </a:xfrm>
        </p:spPr>
        <p:txBody>
          <a:bodyPr/>
          <a:lstStyle/>
          <a:p>
            <a:pPr algn="l" eaLnBrk="1" hangingPunct="1"/>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Film editing is an art form which can make or break a film.</a:t>
            </a:r>
            <a:br>
              <a:rPr lang="en-US" sz="2000" dirty="0">
                <a:solidFill>
                  <a:srgbClr val="000000"/>
                </a:solidFill>
                <a:latin typeface="Lucida Grande" charset="0"/>
                <a:ea typeface="ＭＳ Ｐゴシック" charset="0"/>
                <a:cs typeface="ＭＳ Ｐゴシック" charset="0"/>
              </a:rPr>
            </a:br>
            <a:r>
              <a:rPr lang="en-US" sz="2000" dirty="0">
                <a:solidFill>
                  <a:srgbClr val="000000"/>
                </a:solidFill>
                <a:latin typeface="Lucida Grande" charset="0"/>
                <a:ea typeface="ＭＳ Ｐゴシック" charset="0"/>
                <a:cs typeface="ＭＳ Ｐゴシック" charset="0"/>
              </a:rPr>
              <a:t/>
            </a:r>
            <a:br>
              <a:rPr lang="en-US" sz="2000" dirty="0">
                <a:solidFill>
                  <a:srgbClr val="000000"/>
                </a:solidFill>
                <a:latin typeface="Lucida Grande" charset="0"/>
                <a:ea typeface="ＭＳ Ｐゴシック" charset="0"/>
                <a:cs typeface="ＭＳ Ｐゴシック" charset="0"/>
              </a:rPr>
            </a:br>
            <a:r>
              <a:rPr lang="en-US" sz="2000" dirty="0" smtClean="0">
                <a:solidFill>
                  <a:srgbClr val="000000"/>
                </a:solidFill>
                <a:latin typeface="Lucida Grande" charset="0"/>
                <a:ea typeface="ＭＳ Ｐゴシック" charset="0"/>
                <a:cs typeface="ＭＳ Ｐゴシック" charset="0"/>
              </a:rPr>
              <a:t>“A </a:t>
            </a:r>
            <a:r>
              <a:rPr lang="en-US" sz="2000" dirty="0">
                <a:solidFill>
                  <a:srgbClr val="000000"/>
                </a:solidFill>
                <a:latin typeface="Lucida Grande" charset="0"/>
                <a:ea typeface="ＭＳ Ｐゴシック" charset="0"/>
                <a:cs typeface="ＭＳ Ｐゴシック" charset="0"/>
              </a:rPr>
              <a:t>film editor works with the layers of images, the story, the music, the rhythm, the pace, shapes the actors' performances, "re-directing" and often re-writing the film during the editing process, honing the infinite possibilities of small snippets of film into a creative, coherent, cohesive whole</a:t>
            </a:r>
            <a:r>
              <a:rPr lang="en-US" sz="2000" dirty="0" smtClean="0">
                <a:solidFill>
                  <a:srgbClr val="000000"/>
                </a:solidFill>
                <a:latin typeface="Lucida Grande" charset="0"/>
                <a:ea typeface="ＭＳ Ｐゴシック" charset="0"/>
                <a:cs typeface="ＭＳ Ｐゴシック" charset="0"/>
              </a:rPr>
              <a:t>.” </a:t>
            </a:r>
            <a:r>
              <a:rPr lang="en-US" sz="1200" dirty="0" smtClean="0">
                <a:solidFill>
                  <a:srgbClr val="000000"/>
                </a:solidFill>
                <a:latin typeface="Lucida Grande" charset="0"/>
                <a:ea typeface="ＭＳ Ｐゴシック" charset="0"/>
                <a:cs typeface="ＭＳ Ｐゴシック" charset="0"/>
              </a:rPr>
              <a:t>(Knight, 1957, p.25)</a:t>
            </a:r>
            <a:r>
              <a:rPr lang="en-US" sz="1200" dirty="0">
                <a:solidFill>
                  <a:srgbClr val="000000"/>
                </a:solidFill>
                <a:latin typeface="Lucida Grande" charset="0"/>
                <a:ea typeface="ＭＳ Ｐゴシック" charset="0"/>
                <a:cs typeface="ＭＳ Ｐゴシック" charset="0"/>
              </a:rPr>
              <a:t/>
            </a:r>
            <a:br>
              <a:rPr lang="en-US" sz="1200" dirty="0">
                <a:solidFill>
                  <a:srgbClr val="000000"/>
                </a:solidFill>
                <a:latin typeface="Lucida Grande" charset="0"/>
                <a:ea typeface="ＭＳ Ｐゴシック" charset="0"/>
                <a:cs typeface="ＭＳ Ｐゴシック" charset="0"/>
              </a:rPr>
            </a:br>
            <a:endParaRPr lang="en-US" sz="1200" dirty="0">
              <a:solidFill>
                <a:srgbClr val="000000"/>
              </a:solidFill>
              <a:latin typeface="Lucida Grande" charset="0"/>
              <a:ea typeface="ＭＳ Ｐゴシック" charset="0"/>
              <a:cs typeface="ＭＳ Ｐゴシック" charset="0"/>
            </a:endParaRP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080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17800"/>
            <a:ext cx="55499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6350"/>
            <a:ext cx="3886200" cy="1143000"/>
          </a:xfrm>
        </p:spPr>
        <p:txBody>
          <a:bodyPr/>
          <a:lstStyle/>
          <a:p>
            <a:pPr eaLnBrk="1" hangingPunct="1"/>
            <a:r>
              <a:rPr lang="en-US" sz="2800" b="1" dirty="0" smtClean="0">
                <a:latin typeface="Lucida Grande" charset="0"/>
                <a:ea typeface="ＭＳ Ｐゴシック" charset="0"/>
                <a:cs typeface="ＭＳ Ｐゴシック" charset="0"/>
              </a:rPr>
              <a:t>Transitions/Cuts</a:t>
            </a:r>
            <a:endParaRPr lang="en-US" dirty="0">
              <a:latin typeface="Times" charset="0"/>
              <a:ea typeface="ＭＳ Ｐゴシック" charset="0"/>
              <a:cs typeface="ＭＳ Ｐゴシック" charset="0"/>
            </a:endParaRPr>
          </a:p>
        </p:txBody>
      </p:sp>
      <p:pic>
        <p:nvPicPr>
          <p:cNvPr id="1945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8486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5556250"/>
            <a:ext cx="7772400" cy="1015663"/>
          </a:xfrm>
          <a:prstGeom prst="rect">
            <a:avLst/>
          </a:prstGeom>
          <a:noFill/>
        </p:spPr>
        <p:txBody>
          <a:bodyPr wrap="square" rtlCol="0">
            <a:spAutoFit/>
          </a:bodyPr>
          <a:lstStyle/>
          <a:p>
            <a:r>
              <a:rPr lang="en-US" sz="2000" dirty="0">
                <a:latin typeface="Lucida Grande" charset="0"/>
              </a:rPr>
              <a:t>A cut is a visual transition in editing in which one shot </a:t>
            </a:r>
            <a:r>
              <a:rPr lang="en-US" sz="2000" dirty="0" smtClean="0">
                <a:latin typeface="Lucida Grande" charset="0"/>
              </a:rPr>
              <a:t>is </a:t>
            </a:r>
            <a:r>
              <a:rPr lang="en-US" sz="2000" dirty="0">
                <a:latin typeface="Lucida Grande" charset="0"/>
              </a:rPr>
              <a:t>replaced on screen by another. A Hollywood film typically contains thousands of cuts.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81000" y="609600"/>
            <a:ext cx="8610600" cy="5029200"/>
          </a:xfrm>
        </p:spPr>
        <p:txBody>
          <a:bodyPr/>
          <a:lstStyle/>
          <a:p>
            <a:pPr algn="l" eaLnBrk="1" hangingPunct="1"/>
            <a:r>
              <a:rPr lang="en-US" sz="2000" dirty="0" smtClean="0">
                <a:latin typeface="Lucida Grande" charset="0"/>
                <a:ea typeface="ＭＳ Ｐゴシック" charset="0"/>
                <a:cs typeface="ＭＳ Ｐゴシック" charset="0"/>
              </a:rPr>
              <a:t>Types of cuts:</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Straight cut </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Jump Cut</a:t>
            </a:r>
            <a:r>
              <a:rPr lang="en-US" sz="2000" dirty="0">
                <a:latin typeface="Lucida Grande" charset="0"/>
                <a:ea typeface="ＭＳ Ｐゴシック" charset="0"/>
                <a:cs typeface="ＭＳ Ｐゴシック" charset="0"/>
              </a:rPr>
              <a:t/>
            </a:r>
            <a:br>
              <a:rPr lang="en-US" sz="2000" dirty="0">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Cut-In, Cut-</a:t>
            </a:r>
            <a:r>
              <a:rPr lang="en-US" sz="2000" dirty="0" smtClean="0">
                <a:latin typeface="Lucida Grande" charset="0"/>
                <a:ea typeface="ＭＳ Ｐゴシック" charset="0"/>
                <a:cs typeface="ＭＳ Ｐゴシック" charset="0"/>
              </a:rPr>
              <a:t>Away</a:t>
            </a:r>
            <a:r>
              <a:rPr lang="en-US" sz="2000" dirty="0">
                <a:latin typeface="Lucida Grande" charset="0"/>
                <a:ea typeface="ＭＳ Ｐゴシック" charset="0"/>
                <a:cs typeface="ＭＳ Ｐゴシック" charset="0"/>
              </a:rPr>
              <a:t/>
            </a:r>
            <a:br>
              <a:rPr lang="en-US" sz="2000" dirty="0">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Crosscutting/Parallel </a:t>
            </a:r>
            <a:r>
              <a:rPr lang="en-US" sz="2000" dirty="0" smtClean="0">
                <a:latin typeface="Lucida Grande" charset="0"/>
                <a:ea typeface="ＭＳ Ｐゴシック" charset="0"/>
                <a:cs typeface="ＭＳ Ｐゴシック" charset="0"/>
              </a:rPr>
              <a:t>Editing</a:t>
            </a:r>
            <a:r>
              <a:rPr lang="en-US" sz="2000" dirty="0">
                <a:latin typeface="Lucida Grande" charset="0"/>
                <a:ea typeface="ＭＳ Ｐゴシック" charset="0"/>
                <a:cs typeface="ＭＳ Ｐゴシック" charset="0"/>
              </a:rPr>
              <a:t/>
            </a:r>
            <a:br>
              <a:rPr lang="en-US" sz="2000" dirty="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Shot</a:t>
            </a:r>
            <a:r>
              <a:rPr lang="en-US" sz="2000" dirty="0">
                <a:latin typeface="Lucida Grande" charset="0"/>
                <a:ea typeface="ＭＳ Ｐゴシック" charset="0"/>
                <a:cs typeface="ＭＳ Ｐゴシック" charset="0"/>
              </a:rPr>
              <a:t>/Reverse </a:t>
            </a:r>
            <a:r>
              <a:rPr lang="en-US" sz="2000" dirty="0" smtClean="0">
                <a:latin typeface="Lucida Grande" charset="0"/>
                <a:ea typeface="ＭＳ Ｐゴシック" charset="0"/>
                <a:cs typeface="ＭＳ Ｐゴシック" charset="0"/>
              </a:rPr>
              <a:t>Shot</a:t>
            </a:r>
            <a:br>
              <a:rPr lang="en-US" sz="2000" dirty="0" smtClean="0">
                <a:latin typeface="Lucida Grande" charset="0"/>
                <a:ea typeface="ＭＳ Ｐゴシック" charset="0"/>
                <a:cs typeface="ＭＳ Ｐゴシック" charset="0"/>
              </a:rPr>
            </a:br>
            <a:r>
              <a:rPr lang="en-US" sz="2000" dirty="0" smtClean="0">
                <a:latin typeface="Lucida Grande" charset="0"/>
                <a:ea typeface="ＭＳ Ｐゴシック" charset="0"/>
                <a:cs typeface="ＭＳ Ｐゴシック" charset="0"/>
              </a:rPr>
              <a:t>Split edit (J and L cuts)</a:t>
            </a:r>
            <a:br>
              <a:rPr lang="en-US" sz="2000" dirty="0" smtClean="0">
                <a:latin typeface="Lucida Grande" charset="0"/>
                <a:ea typeface="ＭＳ Ｐゴシック" charset="0"/>
                <a:cs typeface="ＭＳ Ｐゴシック" charset="0"/>
              </a:rPr>
            </a:br>
            <a:endParaRPr lang="en-US" sz="20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0736736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57200" y="304800"/>
            <a:ext cx="8229600" cy="1905000"/>
          </a:xfrm>
        </p:spPr>
        <p:txBody>
          <a:bodyPr/>
          <a:lstStyle/>
          <a:p>
            <a:pPr algn="l" eaLnBrk="1" hangingPunct="1"/>
            <a:r>
              <a:rPr lang="en-US" sz="1000" dirty="0">
                <a:solidFill>
                  <a:srgbClr val="000000"/>
                </a:solidFill>
                <a:latin typeface="Lucida Grande" charset="0"/>
                <a:ea typeface="ＭＳ Ｐゴシック" charset="0"/>
                <a:cs typeface="ＭＳ Ｐゴシック" charset="0"/>
              </a:rPr>
              <a:t/>
            </a:r>
            <a:br>
              <a:rPr lang="en-US" sz="1000" dirty="0">
                <a:solidFill>
                  <a:srgbClr val="000000"/>
                </a:solidFill>
                <a:latin typeface="Lucida Grande" charset="0"/>
                <a:ea typeface="ＭＳ Ｐゴシック" charset="0"/>
                <a:cs typeface="ＭＳ Ｐゴシック" charset="0"/>
              </a:rPr>
            </a:br>
            <a:r>
              <a:rPr lang="en-US" sz="2000" dirty="0">
                <a:latin typeface="Lucida Grande" charset="0"/>
                <a:ea typeface="ＭＳ Ｐゴシック" charset="0"/>
                <a:cs typeface="ＭＳ Ｐゴシック" charset="0"/>
              </a:rPr>
              <a:t>A </a:t>
            </a:r>
            <a:r>
              <a:rPr lang="en-US" sz="2000" b="1" dirty="0">
                <a:latin typeface="Lucida Grande" charset="0"/>
                <a:ea typeface="ＭＳ Ｐゴシック" charset="0"/>
                <a:cs typeface="ＭＳ Ｐゴシック" charset="0"/>
              </a:rPr>
              <a:t>jump cut </a:t>
            </a:r>
            <a:r>
              <a:rPr lang="en-US" sz="2000" dirty="0">
                <a:latin typeface="Lucida Grande" charset="0"/>
                <a:ea typeface="ＭＳ Ｐゴシック" charset="0"/>
                <a:cs typeface="ＭＳ Ｐゴシック" charset="0"/>
              </a:rPr>
              <a:t>is the elimination of a strip of insignificant action from a continuous shot or a disconcerting joining of two shots that do not match in action and continuity.</a:t>
            </a:r>
            <a:r>
              <a:rPr lang="en-US" sz="2000" dirty="0">
                <a:solidFill>
                  <a:srgbClr val="000000"/>
                </a:solidFill>
                <a:latin typeface="Lucida Grande" charset="0"/>
                <a:ea typeface="ＭＳ Ｐゴシック" charset="0"/>
                <a:cs typeface="ＭＳ Ｐゴシック" charset="0"/>
              </a:rPr>
              <a:t> Either the figures seem to change instantly against a constant background, or the background changes instantly while the figures remain constant. </a:t>
            </a:r>
          </a:p>
        </p:txBody>
      </p:sp>
      <p:pic>
        <p:nvPicPr>
          <p:cNvPr id="2048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0480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0480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0480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30480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9624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39624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4919663"/>
            <a:ext cx="14478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39624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7400" y="39624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39624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400" y="4876800"/>
            <a:ext cx="1447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4919663"/>
            <a:ext cx="14478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Rectangle 19"/>
          <p:cNvSpPr>
            <a:spLocks noChangeArrowheads="1"/>
          </p:cNvSpPr>
          <p:nvPr/>
        </p:nvSpPr>
        <p:spPr bwMode="auto">
          <a:xfrm>
            <a:off x="76200" y="6477000"/>
            <a:ext cx="312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latin typeface="Lucida Grande" charset="0"/>
              </a:rPr>
              <a:t>The Shining, </a:t>
            </a:r>
            <a:r>
              <a:rPr lang="en-US" sz="1200" dirty="0" smtClean="0">
                <a:latin typeface="Lucida Grande" charset="0"/>
              </a:rPr>
              <a:t>1980, Stanley Kubrick</a:t>
            </a:r>
            <a:endParaRPr lang="en-US" dirty="0"/>
          </a:p>
        </p:txBody>
      </p:sp>
      <p:pic>
        <p:nvPicPr>
          <p:cNvPr id="4" name="Come Play With Us Scene - The Shining Movie (1980) - 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315200" y="5715000"/>
            <a:ext cx="1490133" cy="838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remove"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09600" y="381000"/>
            <a:ext cx="8229600" cy="1981200"/>
          </a:xfrm>
        </p:spPr>
        <p:txBody>
          <a:bodyPr/>
          <a:lstStyle/>
          <a:p>
            <a:pPr algn="l" eaLnBrk="1" hangingPunct="1"/>
            <a:r>
              <a:rPr lang="en-US" sz="2000" b="1" dirty="0" smtClean="0">
                <a:solidFill>
                  <a:srgbClr val="000000"/>
                </a:solidFill>
                <a:latin typeface="Lucida Grande" charset="0"/>
                <a:ea typeface="ＭＳ Ｐゴシック" charset="0"/>
                <a:cs typeface="ＭＳ Ｐゴシック" charset="0"/>
              </a:rPr>
              <a:t>Crosscutting</a:t>
            </a:r>
            <a:r>
              <a:rPr lang="en-US" sz="2000" dirty="0" smtClean="0">
                <a:solidFill>
                  <a:srgbClr val="000000"/>
                </a:solidFill>
                <a:latin typeface="Lucida Grande" charset="0"/>
                <a:ea typeface="ＭＳ Ｐゴシック" charset="0"/>
                <a:cs typeface="ＭＳ Ｐゴシック" charset="0"/>
              </a:rPr>
              <a:t> or </a:t>
            </a:r>
            <a:r>
              <a:rPr lang="en-US" sz="2000" b="1" dirty="0" smtClean="0">
                <a:solidFill>
                  <a:srgbClr val="000000"/>
                </a:solidFill>
                <a:latin typeface="Lucida Grande" charset="0"/>
                <a:ea typeface="ＭＳ Ｐゴシック" charset="0"/>
                <a:cs typeface="ＭＳ Ｐゴシック" charset="0"/>
              </a:rPr>
              <a:t>parallel editing </a:t>
            </a:r>
            <a:r>
              <a:rPr lang="en-US" sz="2000" dirty="0" smtClean="0">
                <a:solidFill>
                  <a:srgbClr val="000000"/>
                </a:solidFill>
                <a:latin typeface="Lucida Grande" charset="0"/>
                <a:ea typeface="ＭＳ Ｐゴシック" charset="0"/>
                <a:cs typeface="ＭＳ Ｐゴシック" charset="0"/>
              </a:rPr>
              <a:t>alternates </a:t>
            </a:r>
            <a:r>
              <a:rPr lang="en-US" sz="2000" dirty="0">
                <a:solidFill>
                  <a:srgbClr val="000000"/>
                </a:solidFill>
                <a:latin typeface="Lucida Grande" charset="0"/>
                <a:ea typeface="ＭＳ Ｐゴシック" charset="0"/>
                <a:cs typeface="ＭＳ Ｐゴシック" charset="0"/>
              </a:rPr>
              <a:t>shots of two or more lines of action occurring in different places, usually simultaneously. The two actions are therefore linked, associating the characters from both lines</a:t>
            </a:r>
            <a:r>
              <a:rPr lang="en-US" sz="2000" dirty="0">
                <a:latin typeface="Lucida Grande" charset="0"/>
                <a:ea typeface="ＭＳ Ｐゴシック" charset="0"/>
                <a:cs typeface="ＭＳ Ｐゴシック" charset="0"/>
              </a:rPr>
              <a:t> of action.</a:t>
            </a:r>
          </a:p>
        </p:txBody>
      </p:sp>
      <p:pic>
        <p:nvPicPr>
          <p:cNvPr id="225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90800"/>
            <a:ext cx="33873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8"/>
          <p:cNvSpPr>
            <a:spLocks noChangeArrowheads="1"/>
          </p:cNvSpPr>
          <p:nvPr/>
        </p:nvSpPr>
        <p:spPr bwMode="auto">
          <a:xfrm>
            <a:off x="990600" y="4953000"/>
            <a:ext cx="4518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i="1" dirty="0">
                <a:latin typeface="Lucida Grande" charset="0"/>
              </a:rPr>
              <a:t>Thelma &amp; Louise</a:t>
            </a:r>
            <a:r>
              <a:rPr lang="en-US" sz="1200" dirty="0">
                <a:latin typeface="Lucida Grande" charset="0"/>
              </a:rPr>
              <a:t>, </a:t>
            </a:r>
            <a:r>
              <a:rPr lang="en-US" sz="1200" dirty="0" smtClean="0">
                <a:latin typeface="Lucida Grande" charset="0"/>
              </a:rPr>
              <a:t>1991 (exploring/contrasting characters)</a:t>
            </a:r>
            <a:endParaRPr lang="en-US" sz="1400" dirty="0">
              <a:latin typeface="Lucida Grande" charset="0"/>
            </a:endParaRPr>
          </a:p>
        </p:txBody>
      </p:sp>
      <p:sp>
        <p:nvSpPr>
          <p:cNvPr id="2" name="TextBox 1"/>
          <p:cNvSpPr txBox="1"/>
          <p:nvPr/>
        </p:nvSpPr>
        <p:spPr>
          <a:xfrm>
            <a:off x="2743200" y="6581001"/>
            <a:ext cx="5816541" cy="276999"/>
          </a:xfrm>
          <a:prstGeom prst="rect">
            <a:avLst/>
          </a:prstGeom>
          <a:noFill/>
        </p:spPr>
        <p:txBody>
          <a:bodyPr wrap="none" rtlCol="0">
            <a:spAutoFit/>
          </a:bodyPr>
          <a:lstStyle/>
          <a:p>
            <a:r>
              <a:rPr lang="en-US" sz="1200" i="1" dirty="0">
                <a:latin typeface="Lucida Grande"/>
                <a:cs typeface="Lucida Grande"/>
              </a:rPr>
              <a:t>The Silence of the </a:t>
            </a:r>
            <a:r>
              <a:rPr lang="en-US" sz="1200" i="1" dirty="0" smtClean="0">
                <a:latin typeface="Lucida Grande"/>
                <a:cs typeface="Lucida Grande"/>
              </a:rPr>
              <a:t>Lambs, </a:t>
            </a:r>
            <a:r>
              <a:rPr lang="en-US" sz="1200" dirty="0" smtClean="0">
                <a:latin typeface="Lucida Grande"/>
                <a:cs typeface="Lucida Grande"/>
              </a:rPr>
              <a:t>1991 (developing plot, playing with expectations)</a:t>
            </a:r>
            <a:endParaRPr lang="en-US" sz="1200" dirty="0">
              <a:latin typeface="Lucida Grande"/>
              <a:cs typeface="Lucida Grande"/>
            </a:endParaRPr>
          </a:p>
        </p:txBody>
      </p:sp>
      <p:pic>
        <p:nvPicPr>
          <p:cNvPr id="3" name="Parallel Edit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5719618"/>
            <a:ext cx="2079256" cy="1117600"/>
          </a:xfrm>
          <a:prstGeom prst="rect">
            <a:avLst/>
          </a:prstGeom>
        </p:spPr>
      </p:pic>
    </p:spTree>
    <p:extLst>
      <p:ext uri="{BB962C8B-B14F-4D97-AF65-F5344CB8AC3E}">
        <p14:creationId xmlns:p14="http://schemas.microsoft.com/office/powerpoint/2010/main" val="11624236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21491657</TotalTime>
  <Words>939</Words>
  <Application>Microsoft Macintosh PowerPoint</Application>
  <PresentationFormat>On-screen Show (4:3)</PresentationFormat>
  <Paragraphs>58</Paragraphs>
  <Slides>24</Slides>
  <Notes>1</Notes>
  <HiddenSlides>0</HiddenSlides>
  <MMClips>10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Blank Presentation</vt:lpstr>
      <vt:lpstr>PowerPoint Presentation</vt:lpstr>
      <vt:lpstr>Film editing is the connecting of one or more shots to form a sequence, and the subsequent connecting of sequences to form an entire movie.   Film editing is unique to cinema and separates filmmaking from all other art forms that preceded it (such as photography, writing, and theater directing).</vt:lpstr>
      <vt:lpstr>PowerPoint Presentation</vt:lpstr>
      <vt:lpstr>PowerPoint Presentation</vt:lpstr>
      <vt:lpstr> Film editing is an art form which can make or break a film.  “A film editor works with the layers of images, the story, the music, the rhythm, the pace, shapes the actors' performances, "re-directing" and often re-writing the film during the editing process, honing the infinite possibilities of small snippets of film into a creative, coherent, cohesive whole.” (Knight, 1957, p.25) </vt:lpstr>
      <vt:lpstr>Transitions/Cuts</vt:lpstr>
      <vt:lpstr>Types of cuts:  Straight cut  Jump Cut Cut-In, Cut-Away Crosscutting/Parallel Editing Shot/Reverse Shot Split edit (J and L cuts) </vt:lpstr>
      <vt:lpstr> A jump cut is the elimination of a strip of insignificant action from a continuous shot or a disconcerting joining of two shots that do not match in action and continuity. Either the figures seem to change instantly against a constant background, or the background changes instantly while the figures remain constant. </vt:lpstr>
      <vt:lpstr>Crosscutting or parallel editing alternates shots of two or more lines of action occurring in different places, usually simultaneously. The two actions are therefore linked, associating the characters from both lines of action.</vt:lpstr>
      <vt:lpstr>Shot/reverse shots are one of the most firmly established conventions in cinema, and they are usually linked through the equally persuasive eyeline matches. These conventions have become so strong that they can be exploited to make improbable meanings convincing, as in this sequence where it seems as if Venus is looking at Anna.</vt:lpstr>
      <vt:lpstr> Unlike the cut, the transition attempts to blend two shots together, rather than simply joining them end to end. Often transitions are used to imply a passage of time.  Transition devices include: Dissolve Fade in/out Wipe  </vt:lpstr>
      <vt:lpstr>Dissolves can be used as a fairly straightforward editing device to link any two scenes, or in more creative ways, for instance to suggest hallucinatory or dream states.</vt:lpstr>
      <vt:lpstr>A wipe transition has a line that passes across the screen, eliminating the first shot and replacing it with the next one. A very dynamic and noticeable transition, it is usually employed in action or adventure films. </vt:lpstr>
      <vt:lpstr>A graphic match edit is two successive shots joined so as to create a strong similarity of compositional elements (e.g., color, shape), which creates a smooth transition.</vt:lpstr>
      <vt:lpstr>PowerPoint Presentation</vt:lpstr>
      <vt:lpstr>The eyeline match begins with a character looking at something off-screen, there will then be a cut to the object or person at which he is looking.</vt:lpstr>
      <vt:lpstr>A match on action cut splices different views of the same action together at the same moment in the movement, making it seem to continue uninterrupted.               </vt:lpstr>
      <vt:lpstr>Matched action edits add variety and dynamism to a scene, since it conveys two movements: the one that actually takes place on screen, and an implied one by the viewer, since her/his position is shifted. </vt:lpstr>
      <vt:lpstr>PowerPoint Presentation</vt:lpstr>
      <vt:lpstr>  Overlapping editing uses cuts that repeat part or all of an action, thus expanding its viewing time and plot duration. Overlapping editing is a common characteristic of the frenzied Hong Kong action films of the 80s and 90s. When director John Woo moved to Hollywood, he tried to incorporate some of that style into mainstream action films, such as Mission: Impossible 2 (2000).</vt:lpstr>
      <vt:lpstr>A long take continues for an unusually lengthy time before the transition to the next shot. In general, any shot longer one minute can be considered a long take. Sophisticated long takes include all kinds of camera movements and zooms, and are often seen as directorial marks of virtuosity.  Long takes decisively influence a film's rhythm. Depending on how much movement is included, a long take can make a film tense, stagnant and spell-binding, or daring, flowing and carefree. </vt:lpstr>
      <vt:lpstr>RHYTHM  In The Good, the Bad and the Ugly (1966) as three men face each other in a triangle, the film's theme songs is played. The slow mounting crescendo is paralleled by an increase in the editing rate, and an intensified framing.</vt:lpstr>
      <vt:lpstr>RHYTHM  The perceived rate and regularity of sounds, series of shots, and movements within the shots. Rhythm is one of the essential features of a film, for it decisively contributes to its mood and overall impression on the spectator. It’s achieved through the combination of mise-en-scene, cinematography, sound and editing. Rhythm can be understood as the final balance all of the elements of a film. (screen Moulin Rouge, expand later)</vt:lpstr>
      <vt:lpstr>PowerPoint Presentation</vt:lpstr>
    </vt:vector>
  </TitlesOfParts>
  <Company>Orion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Hoover</dc:creator>
  <cp:lastModifiedBy>Karen Dee Carpenter</cp:lastModifiedBy>
  <cp:revision>69</cp:revision>
  <dcterms:created xsi:type="dcterms:W3CDTF">2011-04-11T03:51:40Z</dcterms:created>
  <dcterms:modified xsi:type="dcterms:W3CDTF">2012-11-04T22:23:20Z</dcterms:modified>
</cp:coreProperties>
</file>